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PG" ContentType="video/unknown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37"/>
  </p:notesMasterIdLst>
  <p:handoutMasterIdLst>
    <p:handoutMasterId r:id="rId38"/>
  </p:handoutMasterIdLst>
  <p:sldIdLst>
    <p:sldId id="256" r:id="rId3"/>
    <p:sldId id="773" r:id="rId4"/>
    <p:sldId id="774" r:id="rId5"/>
    <p:sldId id="775" r:id="rId6"/>
    <p:sldId id="776" r:id="rId7"/>
    <p:sldId id="777" r:id="rId8"/>
    <p:sldId id="778" r:id="rId9"/>
    <p:sldId id="779" r:id="rId10"/>
    <p:sldId id="780" r:id="rId11"/>
    <p:sldId id="781" r:id="rId12"/>
    <p:sldId id="782" r:id="rId13"/>
    <p:sldId id="783" r:id="rId14"/>
    <p:sldId id="785" r:id="rId15"/>
    <p:sldId id="786" r:id="rId16"/>
    <p:sldId id="800" r:id="rId17"/>
    <p:sldId id="807" r:id="rId18"/>
    <p:sldId id="801" r:id="rId19"/>
    <p:sldId id="802" r:id="rId20"/>
    <p:sldId id="803" r:id="rId21"/>
    <p:sldId id="804" r:id="rId22"/>
    <p:sldId id="787" r:id="rId23"/>
    <p:sldId id="788" r:id="rId24"/>
    <p:sldId id="789" r:id="rId25"/>
    <p:sldId id="790" r:id="rId26"/>
    <p:sldId id="791" r:id="rId27"/>
    <p:sldId id="792" r:id="rId28"/>
    <p:sldId id="793" r:id="rId29"/>
    <p:sldId id="794" r:id="rId30"/>
    <p:sldId id="795" r:id="rId31"/>
    <p:sldId id="796" r:id="rId32"/>
    <p:sldId id="806" r:id="rId33"/>
    <p:sldId id="798" r:id="rId34"/>
    <p:sldId id="808" r:id="rId35"/>
    <p:sldId id="516" r:id="rId36"/>
  </p:sldIdLst>
  <p:sldSz cx="13004800" cy="9753600"/>
  <p:notesSz cx="6858000" cy="9144000"/>
  <p:defaultTextStyle>
    <a:defPPr>
      <a:defRPr lang="en-US"/>
    </a:defPPr>
    <a:lvl1pPr algn="ctr" rtl="0" fontAlgn="base">
      <a:spcBef>
        <a:spcPts val="600"/>
      </a:spcBef>
      <a:spcAft>
        <a:spcPct val="0"/>
      </a:spcAft>
      <a:defRPr sz="2400" kern="1200">
        <a:solidFill>
          <a:srgbClr val="8C161A"/>
        </a:solidFill>
        <a:latin typeface="Corbel" charset="0"/>
        <a:ea typeface="ヒラギノ角ゴ ProN W3" charset="0"/>
        <a:cs typeface="ヒラギノ角ゴ ProN W3" charset="0"/>
        <a:sym typeface="Corbel" charset="0"/>
      </a:defRPr>
    </a:lvl1pPr>
    <a:lvl2pPr marL="457200" algn="ctr" rtl="0" fontAlgn="base">
      <a:spcBef>
        <a:spcPts val="600"/>
      </a:spcBef>
      <a:spcAft>
        <a:spcPct val="0"/>
      </a:spcAft>
      <a:defRPr sz="2400" kern="1200">
        <a:solidFill>
          <a:srgbClr val="8C161A"/>
        </a:solidFill>
        <a:latin typeface="Corbel" charset="0"/>
        <a:ea typeface="ヒラギノ角ゴ ProN W3" charset="0"/>
        <a:cs typeface="ヒラギノ角ゴ ProN W3" charset="0"/>
        <a:sym typeface="Corbel" charset="0"/>
      </a:defRPr>
    </a:lvl2pPr>
    <a:lvl3pPr marL="914400" algn="ctr" rtl="0" fontAlgn="base">
      <a:spcBef>
        <a:spcPts val="600"/>
      </a:spcBef>
      <a:spcAft>
        <a:spcPct val="0"/>
      </a:spcAft>
      <a:defRPr sz="2400" kern="1200">
        <a:solidFill>
          <a:srgbClr val="8C161A"/>
        </a:solidFill>
        <a:latin typeface="Corbel" charset="0"/>
        <a:ea typeface="ヒラギノ角ゴ ProN W3" charset="0"/>
        <a:cs typeface="ヒラギノ角ゴ ProN W3" charset="0"/>
        <a:sym typeface="Corbel" charset="0"/>
      </a:defRPr>
    </a:lvl3pPr>
    <a:lvl4pPr marL="1371600" algn="ctr" rtl="0" fontAlgn="base">
      <a:spcBef>
        <a:spcPts val="600"/>
      </a:spcBef>
      <a:spcAft>
        <a:spcPct val="0"/>
      </a:spcAft>
      <a:defRPr sz="2400" kern="1200">
        <a:solidFill>
          <a:srgbClr val="8C161A"/>
        </a:solidFill>
        <a:latin typeface="Corbel" charset="0"/>
        <a:ea typeface="ヒラギノ角ゴ ProN W3" charset="0"/>
        <a:cs typeface="ヒラギノ角ゴ ProN W3" charset="0"/>
        <a:sym typeface="Corbel" charset="0"/>
      </a:defRPr>
    </a:lvl4pPr>
    <a:lvl5pPr marL="1828800" algn="ctr" rtl="0" fontAlgn="base">
      <a:spcBef>
        <a:spcPts val="600"/>
      </a:spcBef>
      <a:spcAft>
        <a:spcPct val="0"/>
      </a:spcAft>
      <a:defRPr sz="2400" kern="1200">
        <a:solidFill>
          <a:srgbClr val="8C161A"/>
        </a:solidFill>
        <a:latin typeface="Corbel" charset="0"/>
        <a:ea typeface="ヒラギノ角ゴ ProN W3" charset="0"/>
        <a:cs typeface="ヒラギノ角ゴ ProN W3" charset="0"/>
        <a:sym typeface="Corbel" charset="0"/>
      </a:defRPr>
    </a:lvl5pPr>
    <a:lvl6pPr marL="2286000" algn="l" defTabSz="457200" rtl="0" eaLnBrk="1" latinLnBrk="0" hangingPunct="1">
      <a:defRPr sz="2400" kern="1200">
        <a:solidFill>
          <a:srgbClr val="8C161A"/>
        </a:solidFill>
        <a:latin typeface="Corbel" charset="0"/>
        <a:ea typeface="ヒラギノ角ゴ ProN W3" charset="0"/>
        <a:cs typeface="ヒラギノ角ゴ ProN W3" charset="0"/>
        <a:sym typeface="Corbel" charset="0"/>
      </a:defRPr>
    </a:lvl6pPr>
    <a:lvl7pPr marL="2743200" algn="l" defTabSz="457200" rtl="0" eaLnBrk="1" latinLnBrk="0" hangingPunct="1">
      <a:defRPr sz="2400" kern="1200">
        <a:solidFill>
          <a:srgbClr val="8C161A"/>
        </a:solidFill>
        <a:latin typeface="Corbel" charset="0"/>
        <a:ea typeface="ヒラギノ角ゴ ProN W3" charset="0"/>
        <a:cs typeface="ヒラギノ角ゴ ProN W3" charset="0"/>
        <a:sym typeface="Corbel" charset="0"/>
      </a:defRPr>
    </a:lvl7pPr>
    <a:lvl8pPr marL="3200400" algn="l" defTabSz="457200" rtl="0" eaLnBrk="1" latinLnBrk="0" hangingPunct="1">
      <a:defRPr sz="2400" kern="1200">
        <a:solidFill>
          <a:srgbClr val="8C161A"/>
        </a:solidFill>
        <a:latin typeface="Corbel" charset="0"/>
        <a:ea typeface="ヒラギノ角ゴ ProN W3" charset="0"/>
        <a:cs typeface="ヒラギノ角ゴ ProN W3" charset="0"/>
        <a:sym typeface="Corbel" charset="0"/>
      </a:defRPr>
    </a:lvl8pPr>
    <a:lvl9pPr marL="3657600" algn="l" defTabSz="457200" rtl="0" eaLnBrk="1" latinLnBrk="0" hangingPunct="1">
      <a:defRPr sz="2400" kern="1200">
        <a:solidFill>
          <a:srgbClr val="8C161A"/>
        </a:solidFill>
        <a:latin typeface="Corbel" charset="0"/>
        <a:ea typeface="ヒラギノ角ゴ ProN W3" charset="0"/>
        <a:cs typeface="ヒラギノ角ゴ ProN W3" charset="0"/>
        <a:sym typeface="Corbe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regory O'Hare" initials="G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9172" autoAdjust="0"/>
  </p:normalViewPr>
  <p:slideViewPr>
    <p:cSldViewPr>
      <p:cViewPr varScale="1">
        <p:scale>
          <a:sx n="65" d="100"/>
          <a:sy n="65" d="100"/>
        </p:scale>
        <p:origin x="-2032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7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702CB-BF44-C54E-94B1-30D8EC603237}" type="datetimeFigureOut">
              <a:rPr lang="en-US" smtClean="0"/>
              <a:t>14/11/17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05F72-742C-6241-9EF3-7121037C0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95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61B9B-F4CE-E14F-B8A7-B365797DC358}" type="datetimeFigureOut">
              <a:rPr lang="en-US" smtClean="0"/>
              <a:t>14/11/17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C47A9-552B-1B4C-9BE7-F052C7D05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2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C47A9-552B-1B4C-9BE7-F052C7D056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6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225588" y="-11796713"/>
            <a:ext cx="16651288" cy="12490451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ga-IE" dirty="0" smtClean="0"/>
              <a:t>Click to edit Master title style.</a:t>
            </a:r>
            <a:br>
              <a:rPr lang="ga-IE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77864" y="5236840"/>
            <a:ext cx="10801200" cy="2603651"/>
          </a:xfrm>
        </p:spPr>
        <p:txBody>
          <a:bodyPr/>
          <a:lstStyle/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96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7864" y="5164832"/>
            <a:ext cx="5184576" cy="27091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73900" y="5164832"/>
            <a:ext cx="5405164" cy="27091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4000" y="8693224"/>
            <a:ext cx="882096" cy="5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0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864" y="3148608"/>
            <a:ext cx="10539536" cy="5334992"/>
          </a:xfrm>
        </p:spPr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5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864" y="1492424"/>
            <a:ext cx="10539536" cy="1584176"/>
          </a:xfrm>
        </p:spPr>
        <p:txBody>
          <a:bodyPr anchor="t" anchorCtr="0"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7864" y="3220616"/>
            <a:ext cx="5112568" cy="52629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6456" y="3220616"/>
            <a:ext cx="5210944" cy="52629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864" y="1492424"/>
            <a:ext cx="10676061" cy="136815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864" y="3076600"/>
            <a:ext cx="4718174" cy="64807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7864" y="3868688"/>
            <a:ext cx="4718174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22480" y="3076600"/>
            <a:ext cx="5131445" cy="64807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22480" y="3868688"/>
            <a:ext cx="5131445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4000" y="8693224"/>
            <a:ext cx="882096" cy="5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6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872" y="6827838"/>
            <a:ext cx="9937104" cy="569242"/>
          </a:xfrm>
        </p:spPr>
        <p:txBody>
          <a:bodyPr anchor="t" anchorCtr="0"/>
          <a:lstStyle>
            <a:lvl1pPr algn="l">
              <a:defRPr sz="1800" b="1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9872" y="1780456"/>
            <a:ext cx="10009112" cy="49426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9872" y="7469089"/>
            <a:ext cx="9937104" cy="10801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4205" y="8693224"/>
            <a:ext cx="995907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25120" y="8886613"/>
            <a:ext cx="2709333" cy="650240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25120" y="8886613"/>
            <a:ext cx="2709333" cy="650240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2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jpe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utoShape 1"/>
          <p:cNvSpPr>
            <a:spLocks/>
          </p:cNvSpPr>
          <p:nvPr userDrawn="1"/>
        </p:nvSpPr>
        <p:spPr bwMode="auto">
          <a:xfrm>
            <a:off x="0" y="1852464"/>
            <a:ext cx="13004800" cy="626469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gradFill flip="none" rotWithShape="1">
            <a:gsLst>
              <a:gs pos="0">
                <a:srgbClr val="66CCFF">
                  <a:alpha val="29803"/>
                </a:srgbClr>
              </a:gs>
              <a:gs pos="100000">
                <a:srgbClr val="FFFFFF">
                  <a:alpha val="29803"/>
                </a:srgbClr>
              </a:gs>
            </a:gsLst>
            <a:lin ang="57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852464"/>
            <a:ext cx="13004800" cy="3337602"/>
          </a:xfrm>
          <a:prstGeom prst="rect">
            <a:avLst/>
          </a:prstGeom>
        </p:spPr>
      </p:pic>
      <p:sp>
        <p:nvSpPr>
          <p:cNvPr id="1025" name="AutoShape 1"/>
          <p:cNvSpPr>
            <a:spLocks/>
          </p:cNvSpPr>
          <p:nvPr/>
        </p:nvSpPr>
        <p:spPr bwMode="auto">
          <a:xfrm>
            <a:off x="0" y="8189168"/>
            <a:ext cx="13004800" cy="156443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" name="AutoShape 2"/>
          <p:cNvSpPr>
            <a:spLocks/>
          </p:cNvSpPr>
          <p:nvPr userDrawn="1"/>
        </p:nvSpPr>
        <p:spPr bwMode="auto">
          <a:xfrm>
            <a:off x="355600" y="246931"/>
            <a:ext cx="12225338" cy="15335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4" y="21600"/>
                </a:moveTo>
                <a:lnTo>
                  <a:pt x="21600" y="21600"/>
                </a:lnTo>
                <a:lnTo>
                  <a:pt x="21596" y="0"/>
                </a:lnTo>
                <a:lnTo>
                  <a:pt x="0" y="0"/>
                </a:lnTo>
                <a:cubicBezTo>
                  <a:pt x="0" y="0"/>
                  <a:pt x="4" y="21600"/>
                  <a:pt x="4" y="21600"/>
                </a:cubicBezTo>
                <a:close/>
                <a:moveTo>
                  <a:pt x="4" y="21600"/>
                </a:move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7864" y="5236840"/>
            <a:ext cx="10801200" cy="2603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 smtClean="0">
                <a:sym typeface="Corbel" charset="0"/>
              </a:rPr>
              <a:t>Second level</a:t>
            </a:r>
          </a:p>
          <a:p>
            <a:pPr lvl="2"/>
            <a:r>
              <a:rPr lang="en-US" dirty="0" smtClean="0">
                <a:sym typeface="Corbel" charset="0"/>
              </a:rPr>
              <a:t>Third </a:t>
            </a:r>
            <a:r>
              <a:rPr lang="en-US" dirty="0">
                <a:sym typeface="Corbel" charset="0"/>
              </a:rPr>
              <a:t>level</a:t>
            </a:r>
          </a:p>
          <a:p>
            <a:pPr lvl="3"/>
            <a:r>
              <a:rPr lang="en-US" dirty="0">
                <a:sym typeface="Corbel" charset="0"/>
              </a:rPr>
              <a:t>Fourth level</a:t>
            </a:r>
          </a:p>
          <a:p>
            <a:pPr lvl="4"/>
            <a:r>
              <a:rPr lang="en-US" dirty="0">
                <a:sym typeface="Corbel" charset="0"/>
              </a:rPr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677864" y="2212504"/>
            <a:ext cx="511256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Corbel Bold" charset="0"/>
              </a:rPr>
              <a:t>Click to edit Master title style</a:t>
            </a:r>
            <a:br>
              <a:rPr lang="en-US" dirty="0" smtClean="0">
                <a:sym typeface="Corbel Bold" charset="0"/>
              </a:rPr>
            </a:br>
            <a:endParaRPr lang="en-US" dirty="0">
              <a:sym typeface="Corbel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5736" y="196280"/>
            <a:ext cx="1296144" cy="14740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accent5"/>
          </a:solidFill>
          <a:latin typeface="+mj-lt"/>
          <a:ea typeface="+mj-ea"/>
          <a:cs typeface="+mj-cs"/>
          <a:sym typeface="Corbel Bold" charset="0"/>
        </a:defRPr>
      </a:lvl1pPr>
      <a:lvl2pPr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2pPr>
      <a:lvl3pPr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3pPr>
      <a:lvl4pPr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4pPr>
      <a:lvl5pPr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9pPr>
    </p:titleStyle>
    <p:bodyStyle>
      <a:lvl1pPr algn="l" rtl="0" fontAlgn="base">
        <a:spcBef>
          <a:spcPts val="1200"/>
        </a:spcBef>
        <a:spcAft>
          <a:spcPct val="0"/>
        </a:spcAft>
        <a:defRPr sz="3200">
          <a:solidFill>
            <a:schemeClr val="bg1"/>
          </a:solidFill>
          <a:latin typeface="+mn-lt"/>
          <a:ea typeface="+mn-ea"/>
          <a:cs typeface="+mn-cs"/>
          <a:sym typeface="Corbel" charset="0"/>
        </a:defRPr>
      </a:lvl1pPr>
      <a:lvl2pPr algn="l" rtl="0" fontAlgn="base">
        <a:spcBef>
          <a:spcPts val="1200"/>
        </a:spcBef>
        <a:spcAft>
          <a:spcPct val="0"/>
        </a:spcAft>
        <a:defRPr sz="2400">
          <a:solidFill>
            <a:schemeClr val="bg1"/>
          </a:solidFill>
          <a:latin typeface="+mn-lt"/>
          <a:ea typeface="+mn-ea"/>
          <a:cs typeface="+mn-cs"/>
          <a:sym typeface="Corbel" charset="0"/>
        </a:defRPr>
      </a:lvl2pPr>
      <a:lvl3pPr algn="l" rtl="0" fontAlgn="base">
        <a:spcBef>
          <a:spcPts val="12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3pPr>
      <a:lvl4pPr algn="l" rtl="0" fontAlgn="base">
        <a:spcBef>
          <a:spcPts val="12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4pPr>
      <a:lvl5pPr algn="l" rtl="0" fontAlgn="base">
        <a:spcBef>
          <a:spcPts val="12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5pPr>
      <a:lvl6pPr marL="457200" algn="l" rtl="0" fontAlgn="base">
        <a:spcBef>
          <a:spcPts val="12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6pPr>
      <a:lvl7pPr marL="914400" algn="l" rtl="0" fontAlgn="base">
        <a:spcBef>
          <a:spcPts val="12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7pPr>
      <a:lvl8pPr marL="1371600" algn="l" rtl="0" fontAlgn="base">
        <a:spcBef>
          <a:spcPts val="12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8pPr>
      <a:lvl9pPr marL="1828800" algn="l" rtl="0" fontAlgn="base">
        <a:spcBef>
          <a:spcPts val="12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1276400"/>
            <a:ext cx="13004800" cy="1666271"/>
          </a:xfrm>
          <a:prstGeom prst="rect">
            <a:avLst/>
          </a:prstGeom>
        </p:spPr>
      </p:pic>
      <p:sp>
        <p:nvSpPr>
          <p:cNvPr id="96" name="AutoShape 1"/>
          <p:cNvSpPr>
            <a:spLocks/>
          </p:cNvSpPr>
          <p:nvPr userDrawn="1"/>
        </p:nvSpPr>
        <p:spPr bwMode="auto">
          <a:xfrm>
            <a:off x="0" y="1348408"/>
            <a:ext cx="13004800" cy="712879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gradFill flip="none" rotWithShape="1">
            <a:gsLst>
              <a:gs pos="0">
                <a:srgbClr val="66CCFF">
                  <a:alpha val="29803"/>
                </a:srgbClr>
              </a:gs>
              <a:gs pos="100000">
                <a:srgbClr val="FFFFFF">
                  <a:alpha val="29803"/>
                </a:srgbClr>
              </a:gs>
            </a:gsLst>
            <a:lin ang="57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7864" y="1492424"/>
            <a:ext cx="1053953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orbel Bold" charset="0"/>
              </a:rPr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7864" y="3292624"/>
            <a:ext cx="10539536" cy="51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orbel" charset="0"/>
              </a:rPr>
              <a:t>Click to edit Master text styles</a:t>
            </a:r>
          </a:p>
          <a:p>
            <a:pPr lvl="1"/>
            <a:r>
              <a:rPr lang="en-US" dirty="0">
                <a:sym typeface="Corbel" charset="0"/>
              </a:rPr>
              <a:t>Second level</a:t>
            </a:r>
          </a:p>
          <a:p>
            <a:pPr lvl="2"/>
            <a:r>
              <a:rPr lang="en-US" dirty="0">
                <a:sym typeface="Corbel" charset="0"/>
              </a:rPr>
              <a:t>Third level</a:t>
            </a:r>
          </a:p>
          <a:p>
            <a:pPr lvl="3"/>
            <a:r>
              <a:rPr lang="en-US" dirty="0">
                <a:sym typeface="Corbel" charset="0"/>
              </a:rPr>
              <a:t>Fourth level</a:t>
            </a:r>
          </a:p>
          <a:p>
            <a:pPr lvl="4"/>
            <a:r>
              <a:rPr lang="en-US" dirty="0">
                <a:sym typeface="Corbel" charset="0"/>
              </a:rPr>
              <a:t>Fifth level</a:t>
            </a:r>
          </a:p>
        </p:txBody>
      </p:sp>
      <p:sp>
        <p:nvSpPr>
          <p:cNvPr id="3076" name="AutoShape 4"/>
          <p:cNvSpPr>
            <a:spLocks/>
          </p:cNvSpPr>
          <p:nvPr/>
        </p:nvSpPr>
        <p:spPr bwMode="auto">
          <a:xfrm>
            <a:off x="368300" y="8572500"/>
            <a:ext cx="12225338" cy="8001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4" y="21600"/>
                </a:moveTo>
                <a:lnTo>
                  <a:pt x="21600" y="21600"/>
                </a:lnTo>
                <a:lnTo>
                  <a:pt x="21596" y="0"/>
                </a:lnTo>
                <a:lnTo>
                  <a:pt x="0" y="0"/>
                </a:lnTo>
                <a:cubicBezTo>
                  <a:pt x="0" y="0"/>
                  <a:pt x="4" y="21600"/>
                  <a:pt x="4" y="21600"/>
                </a:cubicBezTo>
                <a:close/>
                <a:moveTo>
                  <a:pt x="4" y="2160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9752" y="62147"/>
            <a:ext cx="1080120" cy="12283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82" r:id="rId4"/>
    <p:sldLayoutId id="2147483683" r:id="rId5"/>
    <p:sldLayoutId id="2147483684" r:id="rId6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4000" b="0" i="0">
          <a:solidFill>
            <a:schemeClr val="tx1"/>
          </a:solidFill>
          <a:latin typeface="+mj-lt"/>
          <a:ea typeface="+mj-ea"/>
          <a:cs typeface="+mj-cs"/>
          <a:sym typeface="Corbel Bold" charset="0"/>
        </a:defRPr>
      </a:lvl1pPr>
      <a:lvl2pPr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2pPr>
      <a:lvl3pPr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3pPr>
      <a:lvl4pPr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4pPr>
      <a:lvl5pPr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orbel Bold" charset="0"/>
          <a:ea typeface="ヒラギノ角ゴ ProN W6" charset="0"/>
          <a:cs typeface="ヒラギノ角ゴ ProN W6" charset="0"/>
          <a:sym typeface="Corbel Bold" charset="0"/>
        </a:defRPr>
      </a:lvl9pPr>
    </p:titleStyle>
    <p:bodyStyle>
      <a:lvl1pPr marL="406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000">
          <a:solidFill>
            <a:schemeClr val="accent3"/>
          </a:solidFill>
          <a:latin typeface="+mn-lt"/>
          <a:ea typeface="+mn-ea"/>
          <a:cs typeface="+mn-cs"/>
          <a:sym typeface="Corbel" charset="0"/>
        </a:defRPr>
      </a:lvl1pPr>
      <a:lvl2pPr marL="6731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2pPr>
      <a:lvl3pPr marL="9906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3pPr>
      <a:lvl4pPr marL="13081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4pPr>
      <a:lvl5pPr marL="16256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5pPr>
      <a:lvl6pPr marL="2082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6pPr>
      <a:lvl7pPr marL="2540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7pPr>
      <a:lvl8pPr marL="2997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8pPr>
      <a:lvl9pPr marL="3454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orbe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1" Type="http://schemas.microsoft.com/office/2007/relationships/media" Target="file://localhost/Presentations/QUB/Robotwaltz.mov" TargetMode="External"/><Relationship Id="rId2" Type="http://schemas.openxmlformats.org/officeDocument/2006/relationships/video" Target="file://localhost/Presentations/QUB/Robotwaltz.mov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8.xml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37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3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file://localhost/Presentations/QUB/Videos/Research%20Videos/avatar%20gaze.mp4" TargetMode="External"/><Relationship Id="rId4" Type="http://schemas.openxmlformats.org/officeDocument/2006/relationships/video" Target="file://localhost/Presentations/QUB/Videos/Research%20Videos/avatar%20gaze.mp4" TargetMode="External"/><Relationship Id="rId5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microsoft.com/office/2007/relationships/media" Target="file://localhost/Presentations/QUB/Videos/Mixed%20Reality%20Agent%20%2528MiRA%2529%20Gaze%20Behaviour.mp4" TargetMode="External"/><Relationship Id="rId2" Type="http://schemas.openxmlformats.org/officeDocument/2006/relationships/video" Target="file://localhost/Presentations/QUB/Videos/Mixed%20Reality%20Agent%20%2528MiRA%2529%20Gaze%20Behaviour.mp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hyperlink" Target="https://www.youtube.com/watch?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1677864" y="2212504"/>
            <a:ext cx="5904656" cy="2592288"/>
          </a:xfrm>
          <a:ln/>
        </p:spPr>
        <p:txBody>
          <a:bodyPr/>
          <a:lstStyle/>
          <a:p>
            <a:pPr defTabSz="1257563">
              <a:lnSpc>
                <a:spcPct val="88000"/>
              </a:lnSpc>
              <a:defRPr/>
            </a:pPr>
            <a:r>
              <a:rPr lang="en-GB" dirty="0" smtClean="0"/>
              <a:t>COMP 41400 </a:t>
            </a:r>
            <a:br>
              <a:rPr lang="en-GB" dirty="0" smtClean="0"/>
            </a:br>
            <a:r>
              <a:rPr lang="en-GB" dirty="0" smtClean="0"/>
              <a:t>Multi</a:t>
            </a:r>
            <a:r>
              <a:rPr lang="en-GB" dirty="0"/>
              <a:t>-Agent </a:t>
            </a:r>
            <a:r>
              <a:rPr lang="en-GB" dirty="0" smtClean="0"/>
              <a:t>Systems (</a:t>
            </a:r>
            <a:r>
              <a:rPr lang="en-GB" dirty="0"/>
              <a:t>MAS)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Lectures </a:t>
            </a:r>
            <a:r>
              <a:rPr lang="en-IE" dirty="0" smtClean="0"/>
              <a:t>13 &amp; 14</a:t>
            </a:r>
            <a:br>
              <a:rPr lang="en-IE" dirty="0" smtClean="0"/>
            </a:br>
            <a:r>
              <a:rPr lang="en-IE" dirty="0" smtClean="0"/>
              <a:t>Social Robotics</a:t>
            </a:r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1677864" y="5729533"/>
            <a:ext cx="10801200" cy="2603651"/>
          </a:xfrm>
          <a:ln/>
        </p:spPr>
        <p:txBody>
          <a:bodyPr/>
          <a:lstStyle/>
          <a:p>
            <a:pPr lvl="1"/>
            <a:r>
              <a:rPr lang="en-US" dirty="0" smtClean="0"/>
              <a:t>Professor Gregory O’Hare,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Principal Investigator CONSUS </a:t>
            </a:r>
            <a:r>
              <a:rPr lang="en-US" dirty="0"/>
              <a:t>(Crop </a:t>
            </a:r>
            <a:r>
              <a:rPr lang="en-US" dirty="0" err="1"/>
              <a:t>OptimisatioN</a:t>
            </a:r>
            <a:r>
              <a:rPr lang="en-US" dirty="0"/>
              <a:t> through Sensing, Understanding &amp; </a:t>
            </a:r>
            <a:r>
              <a:rPr lang="en-US" dirty="0" err="1"/>
              <a:t>viSualisation</a:t>
            </a:r>
            <a:r>
              <a:rPr lang="en-US" dirty="0"/>
              <a:t>),</a:t>
            </a:r>
            <a:endParaRPr lang="en-US" dirty="0" smtClean="0"/>
          </a:p>
          <a:p>
            <a:pPr lvl="1"/>
            <a:r>
              <a:rPr lang="en-US" dirty="0" smtClean="0"/>
              <a:t>School of Computer Science</a:t>
            </a:r>
          </a:p>
          <a:p>
            <a:pPr lvl="1"/>
            <a:r>
              <a:rPr lang="en-US" dirty="0" smtClean="0"/>
              <a:t>University College Dublin (UCD)</a:t>
            </a:r>
          </a:p>
          <a:p>
            <a:pPr lvl="1">
              <a:spcBef>
                <a:spcPts val="2400"/>
              </a:spcBef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2275841" y="2723990"/>
            <a:ext cx="8421511" cy="6545298"/>
          </a:xfrm>
          <a:prstGeom prst="rect">
            <a:avLst/>
          </a:prstGeom>
          <a:noFill/>
          <a:ln>
            <a:noFill/>
          </a:ln>
        </p:spPr>
        <p:txBody>
          <a:bodyPr lIns="130036" tIns="65017" rIns="130036" bIns="65017"/>
          <a:lstStyle/>
          <a:p>
            <a:pPr marL="487672" indent="-487672" algn="l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3200" dirty="0">
                <a:solidFill>
                  <a:srgbClr val="00429A"/>
                </a:solidFill>
              </a:rPr>
              <a:t>Agent Factory Development </a:t>
            </a:r>
            <a:r>
              <a:rPr lang="en-US" sz="3200" dirty="0" smtClean="0">
                <a:solidFill>
                  <a:srgbClr val="00429A"/>
                </a:solidFill>
              </a:rPr>
              <a:t>Toolkit</a:t>
            </a:r>
            <a:endParaRPr lang="en-US" sz="3200" dirty="0">
              <a:solidFill>
                <a:srgbClr val="00429A"/>
              </a:solidFill>
            </a:endParaRPr>
          </a:p>
          <a:p>
            <a:pPr marL="487672" indent="-487672" algn="l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3200" dirty="0">
                <a:solidFill>
                  <a:srgbClr val="00429A"/>
                </a:solidFill>
              </a:rPr>
              <a:t>Belief-Desire-Intention Architecture</a:t>
            </a:r>
          </a:p>
          <a:p>
            <a:pPr marL="1056623" lvl="1" indent="-406394" algn="l">
              <a:spcBef>
                <a:spcPct val="20000"/>
              </a:spcBef>
              <a:spcAft>
                <a:spcPts val="360"/>
              </a:spcAft>
              <a:buFont typeface="Wingdings" charset="0"/>
              <a:buChar char="§"/>
            </a:pPr>
            <a:r>
              <a:rPr lang="en-US" sz="3200" i="1" dirty="0">
                <a:solidFill>
                  <a:srgbClr val="00429A"/>
                </a:solidFill>
              </a:rPr>
              <a:t>Perception </a:t>
            </a:r>
          </a:p>
          <a:p>
            <a:pPr marL="1056623" lvl="1" indent="-406394" algn="l">
              <a:spcBef>
                <a:spcPct val="20000"/>
              </a:spcBef>
              <a:spcAft>
                <a:spcPts val="360"/>
              </a:spcAft>
              <a:buFont typeface="Wingdings" charset="0"/>
              <a:buChar char="§"/>
            </a:pPr>
            <a:r>
              <a:rPr lang="en-US" sz="3200" i="1" dirty="0" err="1">
                <a:solidFill>
                  <a:srgbClr val="00429A"/>
                </a:solidFill>
              </a:rPr>
              <a:t>Agent_Events</a:t>
            </a:r>
            <a:r>
              <a:rPr lang="en-US" sz="3200" i="1" dirty="0">
                <a:solidFill>
                  <a:srgbClr val="00429A"/>
                </a:solidFill>
              </a:rPr>
              <a:t> &amp; Communication</a:t>
            </a:r>
          </a:p>
          <a:p>
            <a:pPr marL="1056623" lvl="1" indent="-406394" algn="l">
              <a:spcBef>
                <a:spcPct val="20000"/>
              </a:spcBef>
              <a:spcAft>
                <a:spcPts val="360"/>
              </a:spcAft>
              <a:buFont typeface="Wingdings" charset="0"/>
              <a:buChar char="§"/>
            </a:pPr>
            <a:r>
              <a:rPr lang="en-US" sz="3200" i="1" dirty="0">
                <a:solidFill>
                  <a:srgbClr val="00429A"/>
                </a:solidFill>
              </a:rPr>
              <a:t>Belief  (update belief set)</a:t>
            </a:r>
          </a:p>
          <a:p>
            <a:pPr marL="1056623" lvl="1" indent="-406394" algn="l">
              <a:spcBef>
                <a:spcPct val="20000"/>
              </a:spcBef>
              <a:spcAft>
                <a:spcPts val="360"/>
              </a:spcAft>
              <a:buFont typeface="Wingdings" charset="0"/>
              <a:buChar char="§"/>
            </a:pPr>
            <a:r>
              <a:rPr lang="en-US" sz="3200" i="1" dirty="0">
                <a:solidFill>
                  <a:srgbClr val="00429A"/>
                </a:solidFill>
              </a:rPr>
              <a:t>Commitment  (adopt or re-evaluate)</a:t>
            </a:r>
          </a:p>
          <a:p>
            <a:pPr marL="1056623" lvl="1" indent="-406394" algn="l">
              <a:spcBef>
                <a:spcPct val="20000"/>
              </a:spcBef>
              <a:spcAft>
                <a:spcPts val="360"/>
              </a:spcAft>
              <a:buFont typeface="Wingdings" charset="0"/>
              <a:buChar char="§"/>
            </a:pPr>
            <a:r>
              <a:rPr lang="en-US" sz="3200" i="1" dirty="0">
                <a:solidFill>
                  <a:srgbClr val="00429A"/>
                </a:solidFill>
              </a:rPr>
              <a:t>Action</a:t>
            </a:r>
            <a:endParaRPr lang="en-US" sz="3200" dirty="0">
              <a:solidFill>
                <a:srgbClr val="00429A"/>
              </a:solidFill>
            </a:endParaRPr>
          </a:p>
          <a:p>
            <a:pPr marL="487672" indent="-487672" algn="l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3200" dirty="0">
                <a:solidFill>
                  <a:srgbClr val="00429A"/>
                </a:solidFill>
              </a:rPr>
              <a:t>Fully autonomous control</a:t>
            </a:r>
          </a:p>
          <a:p>
            <a:pPr marL="487672" indent="-487672" algn="l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endParaRPr lang="en-US" b="1" dirty="0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1749872" y="216747"/>
            <a:ext cx="5047596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Times New Roman" charset="0"/>
              </a:rPr>
              <a:t>The Deliberative Layer</a:t>
            </a:r>
            <a:endParaRPr lang="en-GB" sz="4000" dirty="0">
              <a:solidFill>
                <a:srgbClr val="00429A"/>
              </a:solidFill>
              <a:latin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2109912" y="3796680"/>
            <a:ext cx="10403840" cy="40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8682" tIns="63211" rIns="128682" bIns="63211"/>
          <a:lstStyle/>
          <a:p>
            <a:pPr algn="l" eaLnBrk="0" hangingPunct="0">
              <a:spcBef>
                <a:spcPct val="20000"/>
              </a:spcBef>
            </a:pPr>
            <a:r>
              <a:rPr lang="en-US" sz="3600" dirty="0">
                <a:solidFill>
                  <a:srgbClr val="00429A"/>
                </a:solidFill>
                <a:latin typeface="+mn-lt"/>
              </a:rPr>
              <a:t>Agent Communication Language: </a:t>
            </a:r>
            <a:r>
              <a:rPr lang="ja-JP" altLang="en-US" sz="3600" dirty="0">
                <a:solidFill>
                  <a:srgbClr val="00429A"/>
                </a:solidFill>
                <a:latin typeface="+mn-lt"/>
              </a:rPr>
              <a:t>“</a:t>
            </a:r>
            <a:r>
              <a:rPr lang="en-US" sz="3600" dirty="0" err="1">
                <a:solidFill>
                  <a:srgbClr val="00429A"/>
                </a:solidFill>
                <a:latin typeface="+mn-lt"/>
              </a:rPr>
              <a:t>Teanga</a:t>
            </a:r>
            <a:r>
              <a:rPr lang="ja-JP" altLang="en-US" sz="3600" dirty="0">
                <a:solidFill>
                  <a:srgbClr val="00429A"/>
                </a:solidFill>
                <a:latin typeface="+mn-lt"/>
              </a:rPr>
              <a:t>”</a:t>
            </a:r>
            <a:endParaRPr lang="en-US" sz="3600" b="1" dirty="0">
              <a:solidFill>
                <a:srgbClr val="00429A"/>
              </a:solidFill>
              <a:latin typeface="+mn-lt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sz="3600" dirty="0">
                <a:solidFill>
                  <a:srgbClr val="00429A"/>
                </a:solidFill>
                <a:latin typeface="+mn-lt"/>
              </a:rPr>
              <a:t>Message handler &amp; generator</a:t>
            </a:r>
            <a:endParaRPr lang="en-US" sz="3600" b="1" dirty="0">
              <a:solidFill>
                <a:srgbClr val="00429A"/>
              </a:solidFill>
              <a:latin typeface="+mn-lt"/>
            </a:endParaRPr>
          </a:p>
          <a:p>
            <a:pPr algn="l" eaLnBrk="0" hangingPunct="0">
              <a:spcBef>
                <a:spcPct val="20000"/>
              </a:spcBef>
            </a:pPr>
            <a:r>
              <a:rPr lang="en-US" sz="3600" dirty="0">
                <a:solidFill>
                  <a:srgbClr val="00429A"/>
                </a:solidFill>
                <a:latin typeface="+mn-lt"/>
              </a:rPr>
              <a:t>Social interaction between a community of robots</a:t>
            </a:r>
          </a:p>
        </p:txBody>
      </p:sp>
      <p:grpSp>
        <p:nvGrpSpPr>
          <p:cNvPr id="482308" name="Group 4"/>
          <p:cNvGrpSpPr>
            <a:grpSpLocks/>
          </p:cNvGrpSpPr>
          <p:nvPr/>
        </p:nvGrpSpPr>
        <p:grpSpPr bwMode="auto">
          <a:xfrm>
            <a:off x="4443307" y="6502400"/>
            <a:ext cx="5725724" cy="1255324"/>
            <a:chOff x="1588" y="2612"/>
            <a:chExt cx="2536" cy="556"/>
          </a:xfrm>
        </p:grpSpPr>
        <p:grpSp>
          <p:nvGrpSpPr>
            <p:cNvPr id="482309" name="Group 5"/>
            <p:cNvGrpSpPr>
              <a:grpSpLocks/>
            </p:cNvGrpSpPr>
            <p:nvPr/>
          </p:nvGrpSpPr>
          <p:grpSpPr bwMode="auto">
            <a:xfrm>
              <a:off x="1588" y="2644"/>
              <a:ext cx="2536" cy="524"/>
              <a:chOff x="1588" y="2644"/>
              <a:chExt cx="2536" cy="524"/>
            </a:xfrm>
          </p:grpSpPr>
          <p:graphicFrame>
            <p:nvGraphicFramePr>
              <p:cNvPr id="482310" name="Object 6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1723" y="2664"/>
              <a:ext cx="2300" cy="5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72" name="Microsoft ClipArt Gallery" r:id="rId3" imgW="3656608" imgH="2199718" progId="MS_ClipArt_Gallery">
                      <p:embed/>
                    </p:oleObj>
                  </mc:Choice>
                  <mc:Fallback>
                    <p:oleObj name="Microsoft ClipArt Gallery" r:id="rId3" imgW="3656608" imgH="2199718" progId="MS_ClipArt_Gallery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3" y="2664"/>
                            <a:ext cx="2300" cy="5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2311" name="Rectangle 7"/>
              <p:cNvSpPr>
                <a:spLocks noChangeArrowheads="1"/>
              </p:cNvSpPr>
              <p:nvPr/>
            </p:nvSpPr>
            <p:spPr bwMode="auto">
              <a:xfrm>
                <a:off x="1588" y="2644"/>
                <a:ext cx="2536" cy="18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2312" name="Rectangle 8"/>
            <p:cNvSpPr>
              <a:spLocks noChangeArrowheads="1"/>
            </p:cNvSpPr>
            <p:nvPr/>
          </p:nvSpPr>
          <p:spPr bwMode="auto">
            <a:xfrm>
              <a:off x="1926" y="2612"/>
              <a:ext cx="1583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1" tIns="44446" rIns="90481" bIns="44446">
              <a:spAutoFit/>
            </a:bodyPr>
            <a:lstStyle/>
            <a:p>
              <a:pPr algn="l" eaLnBrk="0" hangingPunct="0"/>
              <a:r>
                <a:rPr lang="en-US" i="1" dirty="0"/>
                <a:t>REQUEST print(document)</a:t>
              </a:r>
              <a:endParaRPr lang="en-US" i="1" dirty="0">
                <a:latin typeface="Times New Roman" charset="0"/>
              </a:endParaRPr>
            </a:p>
          </p:txBody>
        </p:sp>
      </p:grp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2492588" y="7044267"/>
            <a:ext cx="2031375" cy="65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6" tIns="65017" rIns="130036" bIns="65017">
            <a:spAutoFit/>
          </a:bodyPr>
          <a:lstStyle/>
          <a:p>
            <a:pPr algn="l" eaLnBrk="0" hangingPunct="0"/>
            <a:r>
              <a:rPr lang="en-US" sz="3400" dirty="0">
                <a:solidFill>
                  <a:srgbClr val="00429A"/>
                </a:solidFill>
              </a:rPr>
              <a:t>SPEAKER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9861974" y="7044267"/>
            <a:ext cx="1827418" cy="65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6" tIns="65017" rIns="130036" bIns="65017">
            <a:spAutoFit/>
          </a:bodyPr>
          <a:lstStyle/>
          <a:p>
            <a:pPr algn="l" eaLnBrk="0" hangingPunct="0"/>
            <a:r>
              <a:rPr lang="en-US" sz="3400" dirty="0">
                <a:solidFill>
                  <a:srgbClr val="00429A"/>
                </a:solidFill>
              </a:rPr>
              <a:t>HEARER</a:t>
            </a: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1749872" y="268288"/>
            <a:ext cx="3670015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The Social Level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ChangeArrowheads="1"/>
          </p:cNvSpPr>
          <p:nvPr/>
        </p:nvSpPr>
        <p:spPr bwMode="auto">
          <a:xfrm>
            <a:off x="2307449" y="5662507"/>
            <a:ext cx="8128000" cy="28199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36" tIns="65017" rIns="130036" bIns="65017"/>
          <a:lstStyle/>
          <a:p>
            <a:pPr algn="just">
              <a:spcBef>
                <a:spcPct val="75000"/>
              </a:spcBef>
              <a:spcAft>
                <a:spcPct val="25000"/>
              </a:spcAft>
            </a:pPr>
            <a:r>
              <a:rPr lang="en-IE" dirty="0">
                <a:solidFill>
                  <a:srgbClr val="00429A"/>
                </a:solidFill>
              </a:rPr>
              <a:t>SPEECH ACT</a:t>
            </a:r>
            <a:r>
              <a:rPr lang="en-IE" b="1" dirty="0">
                <a:solidFill>
                  <a:srgbClr val="00429A"/>
                </a:solidFill>
              </a:rPr>
              <a:t>(Aengus Bodan) (</a:t>
            </a:r>
            <a:r>
              <a:rPr lang="en-IE" dirty="0">
                <a:solidFill>
                  <a:srgbClr val="00429A"/>
                </a:solidFill>
              </a:rPr>
              <a:t>INFORM BELIEF</a:t>
            </a:r>
            <a:r>
              <a:rPr lang="en-IE" b="1" dirty="0">
                <a:solidFill>
                  <a:srgbClr val="00429A"/>
                </a:solidFill>
              </a:rPr>
              <a:t> Bel(wall_from(x1y1;x2y2)) now)</a:t>
            </a:r>
          </a:p>
          <a:p>
            <a:pPr algn="just">
              <a:spcBef>
                <a:spcPct val="75000"/>
              </a:spcBef>
              <a:spcAft>
                <a:spcPct val="25000"/>
              </a:spcAft>
            </a:pPr>
            <a:r>
              <a:rPr lang="en-IE" dirty="0">
                <a:solidFill>
                  <a:srgbClr val="00429A"/>
                </a:solidFill>
              </a:rPr>
              <a:t>SPEECH ACT</a:t>
            </a:r>
            <a:r>
              <a:rPr lang="en-IE" b="1" dirty="0">
                <a:solidFill>
                  <a:srgbClr val="00429A"/>
                </a:solidFill>
              </a:rPr>
              <a:t>(Bodan Bui) (</a:t>
            </a:r>
            <a:r>
              <a:rPr lang="en-IE" dirty="0">
                <a:solidFill>
                  <a:srgbClr val="00429A"/>
                </a:solidFill>
              </a:rPr>
              <a:t>REQUEST ACHIEVE</a:t>
            </a:r>
            <a:r>
              <a:rPr lang="en-IE" b="1" dirty="0">
                <a:solidFill>
                  <a:srgbClr val="00429A"/>
                </a:solidFill>
              </a:rPr>
              <a:t> follow_wall(x1y1;x2y2) now)</a:t>
            </a:r>
          </a:p>
          <a:p>
            <a:pPr algn="just">
              <a:spcBef>
                <a:spcPct val="75000"/>
              </a:spcBef>
              <a:spcAft>
                <a:spcPts val="853"/>
              </a:spcAft>
            </a:pPr>
            <a:r>
              <a:rPr lang="en-IE" dirty="0">
                <a:solidFill>
                  <a:srgbClr val="00429A"/>
                </a:solidFill>
              </a:rPr>
              <a:t>SPEECH ACT</a:t>
            </a:r>
            <a:r>
              <a:rPr lang="en-IE" b="1" dirty="0">
                <a:solidFill>
                  <a:srgbClr val="00429A"/>
                </a:solidFill>
              </a:rPr>
              <a:t>(Bui Bodan) (</a:t>
            </a:r>
            <a:r>
              <a:rPr lang="en-IE" dirty="0">
                <a:solidFill>
                  <a:srgbClr val="00429A"/>
                </a:solidFill>
              </a:rPr>
              <a:t>COMMIT ACHIEVE</a:t>
            </a:r>
            <a:r>
              <a:rPr lang="en-IE" b="1" dirty="0">
                <a:solidFill>
                  <a:srgbClr val="00429A"/>
                </a:solidFill>
              </a:rPr>
              <a:t> follow_wall(x1y1;x2y2) now)</a:t>
            </a:r>
          </a:p>
          <a:p>
            <a:pPr marL="487672" indent="-487672" algn="l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endParaRPr lang="en-US" sz="3400" b="1" dirty="0"/>
          </a:p>
        </p:txBody>
      </p:sp>
      <p:pic>
        <p:nvPicPr>
          <p:cNvPr id="483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95" y="1887503"/>
            <a:ext cx="7044267" cy="343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83332" name="Text Box 4"/>
          <p:cNvSpPr txBox="1">
            <a:spLocks noChangeArrowheads="1"/>
          </p:cNvSpPr>
          <p:nvPr/>
        </p:nvSpPr>
        <p:spPr bwMode="auto">
          <a:xfrm>
            <a:off x="1893888" y="216747"/>
            <a:ext cx="1815291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Teanga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378" name="Picture 2" descr="scree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094" y="3793068"/>
            <a:ext cx="5635413" cy="421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5379" name="Picture 3" descr="screen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2384214"/>
            <a:ext cx="4064000" cy="287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5380" name="Picture 4" descr="screen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527041"/>
            <a:ext cx="4064000" cy="25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5381" name="Picture 5" descr="wksp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093" y="2384214"/>
            <a:ext cx="4876800" cy="110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5382" name="Rectangle 6"/>
          <p:cNvSpPr>
            <a:spLocks noChangeArrowheads="1"/>
          </p:cNvSpPr>
          <p:nvPr/>
        </p:nvSpPr>
        <p:spPr bwMode="auto">
          <a:xfrm>
            <a:off x="1363698" y="8076073"/>
            <a:ext cx="9229796" cy="733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6" tIns="65017" rIns="130036" bIns="65017"/>
          <a:lstStyle/>
          <a:p>
            <a:pPr marL="487672" indent="-487672" algn="l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IE" sz="3400" b="1"/>
              <a:t>Environments &amp; Robot simulation </a:t>
            </a:r>
            <a:endParaRPr lang="en-US" sz="3400" b="1"/>
          </a:p>
        </p:txBody>
      </p:sp>
      <p:sp>
        <p:nvSpPr>
          <p:cNvPr id="485383" name="Text Box 7"/>
          <p:cNvSpPr txBox="1">
            <a:spLocks noChangeArrowheads="1"/>
          </p:cNvSpPr>
          <p:nvPr/>
        </p:nvSpPr>
        <p:spPr bwMode="auto">
          <a:xfrm>
            <a:off x="1893888" y="340296"/>
            <a:ext cx="2830943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Workspace I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402" name="Picture 2" descr="kr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7" y="1625601"/>
            <a:ext cx="8292818" cy="61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2492587" y="7802880"/>
            <a:ext cx="8809849" cy="733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6" tIns="65017" rIns="130036" bIns="65017"/>
          <a:lstStyle/>
          <a:p>
            <a:pPr marL="487672" indent="-487672" algn="l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IE" sz="3400"/>
              <a:t>Tele-operation (simulation)</a:t>
            </a:r>
            <a:endParaRPr lang="en-US" sz="2600" b="1"/>
          </a:p>
        </p:txBody>
      </p:sp>
      <p:sp>
        <p:nvSpPr>
          <p:cNvPr id="486404" name="Text Box 4"/>
          <p:cNvSpPr txBox="1">
            <a:spLocks noChangeArrowheads="1"/>
          </p:cNvSpPr>
          <p:nvPr/>
        </p:nvSpPr>
        <p:spPr bwMode="auto">
          <a:xfrm>
            <a:off x="1893888" y="268288"/>
            <a:ext cx="3991117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DLR : Kuka Robot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7864" y="268288"/>
            <a:ext cx="9645227" cy="1235005"/>
          </a:xfrm>
        </p:spPr>
        <p:txBody>
          <a:bodyPr/>
          <a:lstStyle/>
          <a:p>
            <a:pPr eaLnBrk="1" hangingPunct="1"/>
            <a:r>
              <a:rPr lang="en-IE" dirty="0">
                <a:latin typeface="+mn-lt"/>
                <a:ea typeface="ＭＳ Ｐゴシック" charset="0"/>
                <a:cs typeface="ＭＳ Ｐゴシック" charset="0"/>
              </a:rPr>
              <a:t>Reactivity &amp; Deliberation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6627" name="Group 4"/>
          <p:cNvGrpSpPr>
            <a:grpSpLocks noChangeAspect="1"/>
          </p:cNvGrpSpPr>
          <p:nvPr/>
        </p:nvGrpSpPr>
        <p:grpSpPr bwMode="auto">
          <a:xfrm>
            <a:off x="650240" y="2491893"/>
            <a:ext cx="11252760" cy="7155439"/>
            <a:chOff x="1872" y="1584"/>
            <a:chExt cx="8634" cy="4752"/>
          </a:xfrm>
        </p:grpSpPr>
        <p:pic>
          <p:nvPicPr>
            <p:cNvPr id="26630" name="Picture 5" descr="sr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584"/>
              <a:ext cx="8634" cy="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Text Box 6"/>
            <p:cNvSpPr txBox="1">
              <a:spLocks noChangeAspect="1" noChangeArrowheads="1"/>
            </p:cNvSpPr>
            <p:nvPr/>
          </p:nvSpPr>
          <p:spPr bwMode="auto">
            <a:xfrm>
              <a:off x="4752" y="5760"/>
              <a:ext cx="2304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3" tIns="45716" rIns="91433" bIns="45716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53"/>
                </a:spcBef>
                <a:spcAft>
                  <a:spcPts val="1707"/>
                </a:spcAft>
              </a:pPr>
              <a:endParaRPr lang="en-GB" sz="1300">
                <a:latin typeface="Arial Narrow" charset="0"/>
              </a:endParaRPr>
            </a:p>
          </p:txBody>
        </p:sp>
      </p:grpSp>
      <p:sp>
        <p:nvSpPr>
          <p:cNvPr id="26629" name="TextBox 11"/>
          <p:cNvSpPr txBox="1">
            <a:spLocks noChangeArrowheads="1"/>
          </p:cNvSpPr>
          <p:nvPr/>
        </p:nvSpPr>
        <p:spPr bwMode="auto">
          <a:xfrm>
            <a:off x="4149360" y="8768640"/>
            <a:ext cx="3969952" cy="56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latin typeface="Calibri" charset="0"/>
              </a:rPr>
              <a:t>Social Robot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7864" y="268288"/>
            <a:ext cx="9645227" cy="1235005"/>
          </a:xfrm>
        </p:spPr>
        <p:txBody>
          <a:bodyPr/>
          <a:lstStyle/>
          <a:p>
            <a:pPr eaLnBrk="1" hangingPunct="1"/>
            <a:r>
              <a:rPr lang="en-IE" dirty="0">
                <a:latin typeface="+mn-lt"/>
                <a:ea typeface="ＭＳ Ｐゴシック" charset="0"/>
                <a:cs typeface="ＭＳ Ｐゴシック" charset="0"/>
              </a:rPr>
              <a:t>Reactivity &amp; Deliberation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Text Box 6"/>
          <p:cNvSpPr txBox="1">
            <a:spLocks noChangeArrowheads="1"/>
          </p:cNvSpPr>
          <p:nvPr/>
        </p:nvSpPr>
        <p:spPr bwMode="auto">
          <a:xfrm>
            <a:off x="3785986" y="7997050"/>
            <a:ext cx="2339673" cy="50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The Robot Waltz</a:t>
            </a:r>
            <a:endParaRPr lang="en-US">
              <a:latin typeface="Calibri" charset="0"/>
            </a:endParaRPr>
          </a:p>
        </p:txBody>
      </p:sp>
      <p:grpSp>
        <p:nvGrpSpPr>
          <p:cNvPr id="26627" name="Group 4"/>
          <p:cNvGrpSpPr>
            <a:grpSpLocks noChangeAspect="1"/>
          </p:cNvGrpSpPr>
          <p:nvPr/>
        </p:nvGrpSpPr>
        <p:grpSpPr bwMode="auto">
          <a:xfrm>
            <a:off x="650240" y="2491893"/>
            <a:ext cx="7261013" cy="4617155"/>
            <a:chOff x="1872" y="1584"/>
            <a:chExt cx="8634" cy="4752"/>
          </a:xfrm>
        </p:grpSpPr>
        <p:pic>
          <p:nvPicPr>
            <p:cNvPr id="26630" name="Picture 5" descr="sr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584"/>
              <a:ext cx="8634" cy="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Text Box 6"/>
            <p:cNvSpPr txBox="1">
              <a:spLocks noChangeAspect="1" noChangeArrowheads="1"/>
            </p:cNvSpPr>
            <p:nvPr/>
          </p:nvSpPr>
          <p:spPr bwMode="auto">
            <a:xfrm>
              <a:off x="4752" y="5760"/>
              <a:ext cx="2304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3" tIns="45716" rIns="91433" bIns="45716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53"/>
                </a:spcBef>
                <a:spcAft>
                  <a:spcPts val="1707"/>
                </a:spcAft>
              </a:pPr>
              <a:endParaRPr lang="en-GB" sz="1300">
                <a:latin typeface="Arial Narrow" charset="0"/>
              </a:endParaRPr>
            </a:p>
          </p:txBody>
        </p:sp>
      </p:grpSp>
      <p:pic>
        <p:nvPicPr>
          <p:cNvPr id="23557" name="Robotwaltz.mov" descr="/Volumes/USB2/Videos/Robotwaltz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49" y="4768427"/>
            <a:ext cx="5779911" cy="433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11"/>
          <p:cNvSpPr txBox="1">
            <a:spLocks noChangeArrowheads="1"/>
          </p:cNvSpPr>
          <p:nvPr/>
        </p:nvSpPr>
        <p:spPr bwMode="auto">
          <a:xfrm>
            <a:off x="8014568" y="3152016"/>
            <a:ext cx="3440335" cy="50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alibri" charset="0"/>
              </a:rPr>
              <a:t>Social Robot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110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5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5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55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6070352" y="2531120"/>
            <a:ext cx="5688632" cy="1625600"/>
          </a:xfrm>
        </p:spPr>
        <p:txBody>
          <a:bodyPr/>
          <a:lstStyle/>
          <a:p>
            <a:pPr algn="ctr" eaLnBrk="1" hangingPunct="1"/>
            <a:r>
              <a:rPr lang="en-IE" dirty="0">
                <a:latin typeface="+mn-lt"/>
                <a:ea typeface="ＭＳ Ｐゴシック" charset="0"/>
                <a:cs typeface="ＭＳ Ｐゴシック" charset="0"/>
              </a:rPr>
              <a:t>Real-Time Sensing</a:t>
            </a:r>
            <a:endParaRPr lang="en-GB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Text Box 7"/>
          <p:cNvSpPr txBox="1">
            <a:spLocks noChangeArrowheads="1"/>
          </p:cNvSpPr>
          <p:nvPr/>
        </p:nvSpPr>
        <p:spPr bwMode="auto">
          <a:xfrm>
            <a:off x="2397944" y="5164832"/>
            <a:ext cx="2050062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800" dirty="0"/>
              <a:t>Ball Follow</a:t>
            </a:r>
            <a:endParaRPr lang="en-US" sz="2800" dirty="0"/>
          </a:p>
        </p:txBody>
      </p:sp>
      <p:sp>
        <p:nvSpPr>
          <p:cNvPr id="28675" name="Text Box 16"/>
          <p:cNvSpPr txBox="1">
            <a:spLocks noChangeArrowheads="1"/>
          </p:cNvSpPr>
          <p:nvPr/>
        </p:nvSpPr>
        <p:spPr bwMode="auto">
          <a:xfrm>
            <a:off x="8019627" y="7692216"/>
            <a:ext cx="3684693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800" dirty="0"/>
              <a:t>Obstacle Avoidance</a:t>
            </a:r>
            <a:endParaRPr lang="en-GB" sz="2800" dirty="0"/>
          </a:p>
        </p:txBody>
      </p:sp>
      <p:pic>
        <p:nvPicPr>
          <p:cNvPr id="2" name="Obstacle Avoid 3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8425" y="3292624"/>
            <a:ext cx="5760640" cy="4320480"/>
          </a:xfrm>
          <a:prstGeom prst="rect">
            <a:avLst/>
          </a:prstGeom>
        </p:spPr>
      </p:pic>
      <p:pic>
        <p:nvPicPr>
          <p:cNvPr id="3" name="ballfollow1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1800" y="1492424"/>
            <a:ext cx="4896544" cy="3672408"/>
          </a:xfrm>
          <a:prstGeom prst="rect">
            <a:avLst/>
          </a:prstGeom>
        </p:spPr>
      </p:pic>
      <p:pic>
        <p:nvPicPr>
          <p:cNvPr id="4" name="ballfollow2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1800" y="5740896"/>
            <a:ext cx="4896544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49872" y="340296"/>
            <a:ext cx="10729192" cy="1080120"/>
          </a:xfrm>
        </p:spPr>
        <p:txBody>
          <a:bodyPr/>
          <a:lstStyle/>
          <a:p>
            <a:pPr eaLnBrk="1" hangingPunct="1"/>
            <a:r>
              <a:rPr lang="en-IE" dirty="0" smtClean="0">
                <a:latin typeface="Calibri" charset="0"/>
                <a:ea typeface="ＭＳ Ｐゴシック" charset="0"/>
                <a:cs typeface="ＭＳ Ｐゴシック" charset="0"/>
              </a:rPr>
              <a:t>RUBICON </a:t>
            </a:r>
            <a:r>
              <a:rPr lang="fr-FR" dirty="0" smtClean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fr-FR" dirty="0" err="1">
                <a:latin typeface="Calibri" charset="0"/>
                <a:ea typeface="ＭＳ Ｐゴシック" charset="0"/>
                <a:cs typeface="ＭＳ Ｐゴシック" charset="0"/>
              </a:rPr>
              <a:t>Robotic</a:t>
            </a:r>
            <a:r>
              <a:rPr lang="fr-F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fr-FR" dirty="0" err="1">
                <a:latin typeface="Calibri" charset="0"/>
                <a:ea typeface="ＭＳ Ｐゴシック" charset="0"/>
                <a:cs typeface="ＭＳ Ｐゴシック" charset="0"/>
              </a:rPr>
              <a:t>UBIquitous</a:t>
            </a:r>
            <a:r>
              <a:rPr lang="fr-F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fr-FR" dirty="0" err="1">
                <a:latin typeface="Calibri" charset="0"/>
                <a:ea typeface="ＭＳ Ｐゴシック" charset="0"/>
                <a:cs typeface="ＭＳ Ｐゴシック" charset="0"/>
              </a:rPr>
              <a:t>COgnitive</a:t>
            </a:r>
            <a:r>
              <a:rPr lang="fr-FR" dirty="0">
                <a:latin typeface="Calibri" charset="0"/>
                <a:ea typeface="ＭＳ Ｐゴシック" charset="0"/>
                <a:cs typeface="ＭＳ Ｐゴシック" charset="0"/>
              </a:rPr>
              <a:t> Network</a:t>
            </a:r>
            <a:r>
              <a:rPr lang="fr-FR" dirty="0" smtClean="0"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fr-FR" dirty="0">
                <a:latin typeface="Calibri" charset="0"/>
                <a:ea typeface="ＭＳ Ｐゴシック" charset="0"/>
                <a:cs typeface="ＭＳ Ｐゴシック" charset="0"/>
              </a:rPr>
              <a:t/>
            </a:r>
            <a:br>
              <a:rPr lang="fr-FR" dirty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46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 Box 6"/>
          <p:cNvSpPr txBox="1">
            <a:spLocks noChangeArrowheads="1"/>
          </p:cNvSpPr>
          <p:nvPr/>
        </p:nvSpPr>
        <p:spPr bwMode="auto">
          <a:xfrm>
            <a:off x="309712" y="2356520"/>
            <a:ext cx="5184576" cy="636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IE" sz="3000" dirty="0" smtClean="0">
                <a:solidFill>
                  <a:srgbClr val="72BE44"/>
                </a:solidFill>
                <a:latin typeface="+mn-lt"/>
              </a:rPr>
              <a:t>FP7 STREP Call 6</a:t>
            </a:r>
          </a:p>
          <a:p>
            <a:pPr algn="l" eaLnBrk="1" hangingPunct="1">
              <a:spcBef>
                <a:spcPct val="50000"/>
              </a:spcBef>
            </a:pPr>
            <a:r>
              <a:rPr lang="en-IE" sz="3000" dirty="0" smtClean="0">
                <a:solidFill>
                  <a:srgbClr val="72BE44"/>
                </a:solidFill>
                <a:latin typeface="+mn-lt"/>
              </a:rPr>
              <a:t>Symbiotic </a:t>
            </a:r>
            <a:r>
              <a:rPr lang="en-IE" sz="3000" dirty="0">
                <a:solidFill>
                  <a:srgbClr val="72BE44"/>
                </a:solidFill>
                <a:latin typeface="+mn-lt"/>
              </a:rPr>
              <a:t>Robot-WSN integration for cooperative activity </a:t>
            </a:r>
            <a:r>
              <a:rPr lang="en-IE" sz="3000" dirty="0" smtClean="0">
                <a:solidFill>
                  <a:srgbClr val="72BE44"/>
                </a:solidFill>
                <a:latin typeface="+mn-lt"/>
              </a:rPr>
              <a:t>recognition.</a:t>
            </a:r>
          </a:p>
          <a:p>
            <a:pPr algn="l" eaLnBrk="1" hangingPunct="1">
              <a:spcBef>
                <a:spcPct val="50000"/>
              </a:spcBef>
            </a:pPr>
            <a:endParaRPr lang="en-IE" sz="2800" b="1" dirty="0"/>
          </a:p>
          <a:p>
            <a:pPr algn="l" eaLnBrk="1" hangingPunct="1">
              <a:spcBef>
                <a:spcPts val="480"/>
              </a:spcBef>
            </a:pPr>
            <a:r>
              <a:rPr lang="en-US" dirty="0">
                <a:latin typeface="+mn-lt"/>
              </a:rPr>
              <a:t>UCD [Ireland] Coordinator</a:t>
            </a:r>
          </a:p>
          <a:p>
            <a:pPr algn="l" eaLnBrk="1" hangingPunct="1">
              <a:spcBef>
                <a:spcPts val="480"/>
              </a:spcBef>
            </a:pPr>
            <a:r>
              <a:rPr lang="en-US" dirty="0">
                <a:latin typeface="+mn-lt"/>
              </a:rPr>
              <a:t>OREBRO [Sweden] </a:t>
            </a:r>
          </a:p>
          <a:p>
            <a:pPr algn="l" eaLnBrk="1" hangingPunct="1">
              <a:spcBef>
                <a:spcPts val="480"/>
              </a:spcBef>
            </a:pPr>
            <a:r>
              <a:rPr lang="en-US" dirty="0">
                <a:latin typeface="+mn-lt"/>
              </a:rPr>
              <a:t>Ulster University [UK] </a:t>
            </a:r>
          </a:p>
          <a:p>
            <a:pPr algn="l" eaLnBrk="1" hangingPunct="1">
              <a:spcBef>
                <a:spcPts val="480"/>
              </a:spcBef>
            </a:pPr>
            <a:r>
              <a:rPr lang="en-US" dirty="0">
                <a:latin typeface="+mn-lt"/>
              </a:rPr>
              <a:t>CNR [Italy]</a:t>
            </a:r>
          </a:p>
          <a:p>
            <a:pPr algn="l" eaLnBrk="1" hangingPunct="1">
              <a:spcBef>
                <a:spcPts val="480"/>
              </a:spcBef>
            </a:pPr>
            <a:r>
              <a:rPr lang="en-US" dirty="0">
                <a:latin typeface="+mn-lt"/>
              </a:rPr>
              <a:t>University of Pisa [Italy]</a:t>
            </a:r>
          </a:p>
          <a:p>
            <a:pPr algn="l" eaLnBrk="1" hangingPunct="1">
              <a:spcBef>
                <a:spcPts val="480"/>
              </a:spcBef>
            </a:pPr>
            <a:r>
              <a:rPr lang="en-US" dirty="0" err="1" smtClean="0">
                <a:latin typeface="+mn-lt"/>
              </a:rPr>
              <a:t>Tecnalia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[Spain]</a:t>
            </a:r>
          </a:p>
          <a:p>
            <a:pPr algn="l" eaLnBrk="1" hangingPunct="1">
              <a:spcBef>
                <a:spcPts val="480"/>
              </a:spcBef>
            </a:pPr>
            <a:r>
              <a:rPr lang="en-US" dirty="0">
                <a:latin typeface="+mn-lt"/>
              </a:rPr>
              <a:t>ROBOTNIK Ltd [Spain]</a:t>
            </a:r>
          </a:p>
          <a:p>
            <a:pPr algn="l" eaLnBrk="1" hangingPunct="1">
              <a:spcBef>
                <a:spcPct val="50000"/>
              </a:spcBef>
            </a:pPr>
            <a:endParaRPr lang="en-US" sz="2800" b="1" dirty="0"/>
          </a:p>
        </p:txBody>
      </p:sp>
      <p:pic>
        <p:nvPicPr>
          <p:cNvPr id="31748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2220" y="2828996"/>
            <a:ext cx="7066844" cy="5418667"/>
          </a:xfrm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8" y="8477200"/>
            <a:ext cx="2937884" cy="104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864" y="340296"/>
            <a:ext cx="10539536" cy="1584176"/>
          </a:xfrm>
        </p:spPr>
        <p:txBody>
          <a:bodyPr/>
          <a:lstStyle/>
          <a:p>
            <a:r>
              <a:rPr lang="en-US" dirty="0" smtClean="0"/>
              <a:t>RUBICON Real Time Sensing</a:t>
            </a:r>
            <a:endParaRPr lang="en-US" dirty="0"/>
          </a:p>
        </p:txBody>
      </p:sp>
      <p:pic>
        <p:nvPicPr>
          <p:cNvPr id="3" name="Transport_Final cop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776" y="2712819"/>
            <a:ext cx="11542960" cy="64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7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ChangeArrowheads="1"/>
          </p:cNvSpPr>
          <p:nvPr/>
        </p:nvSpPr>
        <p:spPr bwMode="auto">
          <a:xfrm>
            <a:off x="1257584" y="2980956"/>
            <a:ext cx="10189350" cy="506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6" tIns="65017" rIns="130036" bIns="65017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IE" sz="3400" dirty="0">
                <a:solidFill>
                  <a:schemeClr val="tx1"/>
                </a:solidFill>
                <a:latin typeface="Calibri"/>
                <a:cs typeface="Calibri"/>
              </a:rPr>
              <a:t>As cognitive science too often neglects the question of physical embodiment, it similarly has neglected the concept of embodiment in a social environment. </a:t>
            </a:r>
          </a:p>
          <a:p>
            <a:pPr algn="just" eaLnBrk="0" hangingPunct="0">
              <a:spcBef>
                <a:spcPct val="50000"/>
              </a:spcBef>
            </a:pPr>
            <a:endParaRPr lang="en-IE" sz="3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en-IE" sz="3400" dirty="0">
                <a:solidFill>
                  <a:srgbClr val="00429A"/>
                </a:solidFill>
                <a:latin typeface="Calibri"/>
                <a:cs typeface="Calibri"/>
              </a:rPr>
              <a:t>As indicated by Edmonds, it is argued </a:t>
            </a:r>
            <a:r>
              <a:rPr lang="en-IE" sz="3400" dirty="0" smtClean="0">
                <a:solidFill>
                  <a:srgbClr val="00429A"/>
                </a:solidFill>
                <a:latin typeface="Calibri"/>
                <a:cs typeface="Calibri"/>
              </a:rPr>
              <a:t>that:</a:t>
            </a:r>
            <a:endParaRPr lang="en-IE" sz="3400" dirty="0">
              <a:solidFill>
                <a:srgbClr val="00429A"/>
              </a:solidFill>
              <a:latin typeface="Calibri"/>
              <a:cs typeface="Calibri"/>
            </a:endParaRPr>
          </a:p>
          <a:p>
            <a:pPr lvl="1" algn="just" eaLnBrk="0" hangingPunct="0">
              <a:spcBef>
                <a:spcPct val="50000"/>
              </a:spcBef>
            </a:pPr>
            <a:r>
              <a:rPr lang="en-IE" sz="3400" i="1" dirty="0">
                <a:solidFill>
                  <a:schemeClr val="tx2"/>
                </a:solidFill>
                <a:latin typeface="Calibri"/>
                <a:cs typeface="Calibri"/>
              </a:rPr>
              <a:t>“social intelligence is not merely intelligence plus interaction, but should allow for individual relationships to develop between agents”</a:t>
            </a:r>
            <a:r>
              <a:rPr lang="en-IE" sz="3400" dirty="0">
                <a:solidFill>
                  <a:schemeClr val="tx2"/>
                </a:solidFill>
                <a:latin typeface="Calibri"/>
                <a:cs typeface="Calibri"/>
              </a:rPr>
              <a:t>. </a:t>
            </a:r>
            <a:endParaRPr lang="en-US" sz="3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73091" name="Text Box 3"/>
          <p:cNvSpPr txBox="1">
            <a:spLocks noChangeArrowheads="1"/>
          </p:cNvSpPr>
          <p:nvPr/>
        </p:nvSpPr>
        <p:spPr bwMode="auto">
          <a:xfrm>
            <a:off x="2470009" y="135466"/>
            <a:ext cx="5037464" cy="83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600" dirty="0">
                <a:solidFill>
                  <a:srgbClr val="00429A"/>
                </a:solidFill>
                <a:latin typeface="+mn-lt"/>
              </a:rPr>
              <a:t>Social Embodiment</a:t>
            </a:r>
            <a:endParaRPr lang="en-GB" sz="46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376" y="3292049"/>
            <a:ext cx="6440581" cy="36729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000" y="4569544"/>
            <a:ext cx="4305277" cy="419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6" y="3523084"/>
            <a:ext cx="3517900" cy="3009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77864" y="196280"/>
            <a:ext cx="9577064" cy="1584176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0" i="0">
                <a:solidFill>
                  <a:schemeClr val="tx1"/>
                </a:solidFill>
                <a:latin typeface="+mj-lt"/>
                <a:ea typeface="+mj-ea"/>
                <a:cs typeface="+mj-cs"/>
                <a:sym typeface="Corbel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orbel Bold" charset="0"/>
                <a:ea typeface="ヒラギノ角ゴ ProN W6" charset="0"/>
                <a:cs typeface="ヒラギノ角ゴ ProN W6" charset="0"/>
                <a:sym typeface="Corbel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orbel Bold" charset="0"/>
                <a:ea typeface="ヒラギノ角ゴ ProN W6" charset="0"/>
                <a:cs typeface="ヒラギノ角ゴ ProN W6" charset="0"/>
                <a:sym typeface="Corbel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orbel Bold" charset="0"/>
                <a:ea typeface="ヒラギノ角ゴ ProN W6" charset="0"/>
                <a:cs typeface="ヒラギノ角ゴ ProN W6" charset="0"/>
                <a:sym typeface="Corbel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orbel Bold" charset="0"/>
                <a:ea typeface="ヒラギノ角ゴ ProN W6" charset="0"/>
                <a:cs typeface="ヒラギノ角ゴ ProN W6" charset="0"/>
                <a:sym typeface="Corbel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orbel Bold" charset="0"/>
                <a:ea typeface="ヒラギノ角ゴ ProN W6" charset="0"/>
                <a:cs typeface="ヒラギノ角ゴ ProN W6" charset="0"/>
                <a:sym typeface="Corbel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orbel Bold" charset="0"/>
                <a:ea typeface="ヒラギノ角ゴ ProN W6" charset="0"/>
                <a:cs typeface="ヒラギノ角ゴ ProN W6" charset="0"/>
                <a:sym typeface="Corbel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orbel Bold" charset="0"/>
                <a:ea typeface="ヒラギノ角ゴ ProN W6" charset="0"/>
                <a:cs typeface="ヒラギノ角ゴ ProN W6" charset="0"/>
                <a:sym typeface="Corbel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orbel Bold" charset="0"/>
                <a:ea typeface="ヒラギノ角ゴ ProN W6" charset="0"/>
                <a:cs typeface="ヒラギノ角ゴ ProN W6" charset="0"/>
                <a:sym typeface="Corbel Bold" charset="0"/>
              </a:defRPr>
            </a:lvl9pPr>
          </a:lstStyle>
          <a:p>
            <a:r>
              <a:rPr lang="en-US" dirty="0" err="1" smtClean="0"/>
              <a:t>AuRA</a:t>
            </a:r>
            <a:r>
              <a:rPr lang="en-US" dirty="0" smtClean="0"/>
              <a:t>: Augmented Reality Interfaces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1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8669867" y="6285653"/>
            <a:ext cx="2611737" cy="65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6" tIns="65017" rIns="130036" bIns="65017">
            <a:spAutoFit/>
          </a:bodyPr>
          <a:lstStyle/>
          <a:p>
            <a:pPr algn="l" eaLnBrk="0" hangingPunct="0"/>
            <a:r>
              <a:rPr lang="en-US" sz="3400" dirty="0">
                <a:solidFill>
                  <a:srgbClr val="00429A"/>
                </a:solidFill>
              </a:rPr>
              <a:t>Virtual World</a:t>
            </a:r>
          </a:p>
        </p:txBody>
      </p:sp>
      <p:sp>
        <p:nvSpPr>
          <p:cNvPr id="487428" name="Text Box 4"/>
          <p:cNvSpPr txBox="1">
            <a:spLocks noChangeArrowheads="1"/>
          </p:cNvSpPr>
          <p:nvPr/>
        </p:nvSpPr>
        <p:spPr bwMode="auto">
          <a:xfrm>
            <a:off x="3359574" y="6285653"/>
            <a:ext cx="2189346" cy="65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6" tIns="65017" rIns="130036" bIns="65017">
            <a:spAutoFit/>
          </a:bodyPr>
          <a:lstStyle/>
          <a:p>
            <a:pPr algn="l" eaLnBrk="0" hangingPunct="0"/>
            <a:r>
              <a:rPr lang="en-US" sz="3400" dirty="0">
                <a:solidFill>
                  <a:srgbClr val="00429A"/>
                </a:solidFill>
              </a:rPr>
              <a:t>R</a:t>
            </a:r>
            <a:r>
              <a:rPr lang="en-IE" sz="3400" dirty="0">
                <a:solidFill>
                  <a:srgbClr val="00429A"/>
                </a:solidFill>
              </a:rPr>
              <a:t>eal World</a:t>
            </a:r>
            <a:endParaRPr lang="en-US" sz="3400" dirty="0">
              <a:solidFill>
                <a:srgbClr val="00429A"/>
              </a:solidFill>
            </a:endParaRPr>
          </a:p>
        </p:txBody>
      </p:sp>
      <p:pic>
        <p:nvPicPr>
          <p:cNvPr id="4874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9" y="2621282"/>
            <a:ext cx="5308036" cy="3237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874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/>
          <a:stretch>
            <a:fillRect/>
          </a:stretch>
        </p:blipFill>
        <p:spPr bwMode="auto">
          <a:xfrm>
            <a:off x="6922347" y="2621281"/>
            <a:ext cx="5310293" cy="323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2492587" y="216747"/>
            <a:ext cx="5422298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Reality &amp; Virtual Reality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0" y="3467947"/>
            <a:ext cx="3793067" cy="7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6" tIns="65017" rIns="130036" bIns="65017"/>
          <a:lstStyle/>
          <a:p>
            <a:pPr marL="487672" indent="-487672" algn="l">
              <a:spcBef>
                <a:spcPct val="75000"/>
              </a:spcBef>
              <a:spcAft>
                <a:spcPct val="25000"/>
              </a:spcAft>
            </a:pPr>
            <a:r>
              <a:rPr lang="en-US" sz="3400" dirty="0"/>
              <a:t>    </a:t>
            </a:r>
            <a:r>
              <a:rPr lang="en-US" sz="3400" dirty="0">
                <a:solidFill>
                  <a:srgbClr val="00429A"/>
                </a:solidFill>
              </a:rPr>
              <a:t>Virtual perspective of experiments</a:t>
            </a:r>
            <a:endParaRPr lang="en-US" sz="2600" dirty="0">
              <a:solidFill>
                <a:srgbClr val="00429A"/>
              </a:solidFill>
            </a:endParaRPr>
          </a:p>
        </p:txBody>
      </p:sp>
      <p:pic>
        <p:nvPicPr>
          <p:cNvPr id="4884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33974"/>
            <a:ext cx="8588587" cy="632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2600961" y="216747"/>
            <a:ext cx="5745403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Virtual Reality Workbench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73" y="1573673"/>
            <a:ext cx="8879839" cy="710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89476" name="Text Box 4"/>
          <p:cNvSpPr txBox="1">
            <a:spLocks noChangeArrowheads="1"/>
          </p:cNvSpPr>
          <p:nvPr/>
        </p:nvSpPr>
        <p:spPr bwMode="auto">
          <a:xfrm>
            <a:off x="1893888" y="241499"/>
            <a:ext cx="6326241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The Simulation Environment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4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0" y="3355058"/>
            <a:ext cx="2709333" cy="26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0500" name="Text Box 4"/>
          <p:cNvSpPr txBox="1">
            <a:spLocks noChangeArrowheads="1"/>
          </p:cNvSpPr>
          <p:nvPr/>
        </p:nvSpPr>
        <p:spPr bwMode="auto">
          <a:xfrm>
            <a:off x="2181920" y="6965032"/>
            <a:ext cx="2284871" cy="65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6" tIns="65017" rIns="130036" bIns="65017">
            <a:spAutoFit/>
          </a:bodyPr>
          <a:lstStyle/>
          <a:p>
            <a:pPr algn="l" eaLnBrk="0" hangingPunct="0"/>
            <a:r>
              <a:rPr lang="en-US" sz="3400" dirty="0">
                <a:solidFill>
                  <a:srgbClr val="00429A"/>
                </a:solidFill>
              </a:rPr>
              <a:t>Simulation</a:t>
            </a:r>
          </a:p>
        </p:txBody>
      </p:sp>
      <p:sp>
        <p:nvSpPr>
          <p:cNvPr id="490501" name="Text Box 5"/>
          <p:cNvSpPr txBox="1">
            <a:spLocks noChangeArrowheads="1"/>
          </p:cNvSpPr>
          <p:nvPr/>
        </p:nvSpPr>
        <p:spPr bwMode="auto">
          <a:xfrm>
            <a:off x="9103360" y="6935893"/>
            <a:ext cx="2796108" cy="65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6" tIns="65017" rIns="130036" bIns="65017">
            <a:spAutoFit/>
          </a:bodyPr>
          <a:lstStyle/>
          <a:p>
            <a:pPr algn="l" eaLnBrk="0" hangingPunct="0"/>
            <a:r>
              <a:rPr lang="en-US" sz="3400" dirty="0">
                <a:solidFill>
                  <a:srgbClr val="00429A"/>
                </a:solidFill>
              </a:rPr>
              <a:t>Virtual Reality</a:t>
            </a:r>
          </a:p>
        </p:txBody>
      </p:sp>
      <p:sp>
        <p:nvSpPr>
          <p:cNvPr id="490502" name="Text Box 6"/>
          <p:cNvSpPr txBox="1">
            <a:spLocks noChangeArrowheads="1"/>
          </p:cNvSpPr>
          <p:nvPr/>
        </p:nvSpPr>
        <p:spPr bwMode="auto">
          <a:xfrm>
            <a:off x="5710312" y="6935893"/>
            <a:ext cx="1506542" cy="65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6" tIns="65017" rIns="130036" bIns="65017">
            <a:spAutoFit/>
          </a:bodyPr>
          <a:lstStyle/>
          <a:p>
            <a:pPr algn="l" eaLnBrk="0" hangingPunct="0"/>
            <a:r>
              <a:rPr lang="en-US" sz="3400" dirty="0">
                <a:solidFill>
                  <a:srgbClr val="00429A"/>
                </a:solidFill>
              </a:rPr>
              <a:t>Reality</a:t>
            </a:r>
          </a:p>
        </p:txBody>
      </p:sp>
      <p:graphicFrame>
        <p:nvGraphicFramePr>
          <p:cNvPr id="490503" name="Object 7"/>
          <p:cNvGraphicFramePr>
            <a:graphicFrameLocks noChangeAspect="1"/>
          </p:cNvGraphicFramePr>
          <p:nvPr/>
        </p:nvGraphicFramePr>
        <p:xfrm>
          <a:off x="8389902" y="3461175"/>
          <a:ext cx="3641796" cy="2759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Photo Editor Photo" r:id="rId4" imgW="5761905" imgH="4600000" progId="MSPhotoEd.3">
                  <p:embed/>
                </p:oleObj>
              </mc:Choice>
              <mc:Fallback>
                <p:oleObj name="Photo Editor Photo" r:id="rId4" imgW="5761905" imgH="4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5652"/>
                      <a:stretch>
                        <a:fillRect/>
                      </a:stretch>
                    </p:blipFill>
                    <p:spPr bwMode="auto">
                      <a:xfrm>
                        <a:off x="8389902" y="3461175"/>
                        <a:ext cx="3641796" cy="2759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0504" name="Object 8"/>
          <p:cNvGraphicFramePr>
            <a:graphicFrameLocks noChangeAspect="1"/>
          </p:cNvGraphicFramePr>
          <p:nvPr/>
        </p:nvGraphicFramePr>
        <p:xfrm>
          <a:off x="4511040" y="3461174"/>
          <a:ext cx="3632765" cy="276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Photo Editor Photo" r:id="rId6" imgW="5323810" imgH="4048690" progId="MSPhotoEd.3">
                  <p:embed/>
                </p:oleObj>
              </mc:Choice>
              <mc:Fallback>
                <p:oleObj name="Photo Editor Photo" r:id="rId6" imgW="5323810" imgH="404869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4227"/>
                      <a:stretch>
                        <a:fillRect/>
                      </a:stretch>
                    </p:blipFill>
                    <p:spPr bwMode="auto">
                      <a:xfrm>
                        <a:off x="4511040" y="3461174"/>
                        <a:ext cx="3632765" cy="276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0505" name="Text Box 9"/>
          <p:cNvSpPr txBox="1">
            <a:spLocks noChangeArrowheads="1"/>
          </p:cNvSpPr>
          <p:nvPr/>
        </p:nvSpPr>
        <p:spPr bwMode="auto">
          <a:xfrm>
            <a:off x="1749872" y="216747"/>
            <a:ext cx="2007400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Synergy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ChangeArrowheads="1"/>
          </p:cNvSpPr>
          <p:nvPr/>
        </p:nvSpPr>
        <p:spPr bwMode="auto">
          <a:xfrm>
            <a:off x="3657600" y="2817707"/>
            <a:ext cx="13004800" cy="50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>
            <a:spAutoFit/>
          </a:bodyPr>
          <a:lstStyle/>
          <a:p>
            <a:endParaRPr lang="en-US"/>
          </a:p>
        </p:txBody>
      </p:sp>
      <p:pic>
        <p:nvPicPr>
          <p:cNvPr id="4915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7" y="3576320"/>
            <a:ext cx="5689600" cy="411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5533814" y="3813387"/>
            <a:ext cx="13004800" cy="50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46" tIns="65023" rIns="130046" bIns="65023">
            <a:spAutoFit/>
          </a:bodyPr>
          <a:lstStyle/>
          <a:p>
            <a:endParaRPr lang="en-US"/>
          </a:p>
        </p:txBody>
      </p:sp>
      <p:graphicFrame>
        <p:nvGraphicFramePr>
          <p:cNvPr id="491525" name="Object 5"/>
          <p:cNvGraphicFramePr>
            <a:graphicFrameLocks noChangeAspect="1"/>
          </p:cNvGraphicFramePr>
          <p:nvPr/>
        </p:nvGraphicFramePr>
        <p:xfrm>
          <a:off x="2275841" y="3576320"/>
          <a:ext cx="3355058" cy="3684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r:id="rId4" imgW="7372864" imgH="8122509" progId="CorelDraw.Graphic.7">
                  <p:embed/>
                </p:oleObj>
              </mc:Choice>
              <mc:Fallback>
                <p:oleObj r:id="rId4" imgW="7372864" imgH="8122509" progId="CorelDraw.Graphic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5841" y="3576320"/>
                        <a:ext cx="3355058" cy="36846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26" name="Text Box 6"/>
          <p:cNvSpPr txBox="1">
            <a:spLocks noChangeArrowheads="1"/>
          </p:cNvSpPr>
          <p:nvPr/>
        </p:nvSpPr>
        <p:spPr bwMode="auto">
          <a:xfrm>
            <a:off x="9439770" y="7759983"/>
            <a:ext cx="1637725" cy="65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6" tIns="65017" rIns="130036" bIns="65017">
            <a:spAutoFit/>
          </a:bodyPr>
          <a:lstStyle/>
          <a:p>
            <a:pPr algn="l" eaLnBrk="0" hangingPunct="0"/>
            <a:r>
              <a:rPr lang="en-IE" sz="3400"/>
              <a:t>25 mins</a:t>
            </a:r>
            <a:endParaRPr lang="en-US" sz="3400"/>
          </a:p>
        </p:txBody>
      </p:sp>
      <p:sp>
        <p:nvSpPr>
          <p:cNvPr id="491527" name="Text Box 7"/>
          <p:cNvSpPr txBox="1">
            <a:spLocks noChangeArrowheads="1"/>
          </p:cNvSpPr>
          <p:nvPr/>
        </p:nvSpPr>
        <p:spPr bwMode="auto">
          <a:xfrm>
            <a:off x="6922348" y="7656125"/>
            <a:ext cx="1427807" cy="65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6" tIns="65017" rIns="130036" bIns="65017">
            <a:spAutoFit/>
          </a:bodyPr>
          <a:lstStyle/>
          <a:p>
            <a:pPr algn="l" eaLnBrk="0" hangingPunct="0"/>
            <a:r>
              <a:rPr lang="en-IE" sz="3400"/>
              <a:t>5 mins</a:t>
            </a:r>
            <a:endParaRPr lang="en-US" sz="3400"/>
          </a:p>
        </p:txBody>
      </p:sp>
      <p:sp>
        <p:nvSpPr>
          <p:cNvPr id="491528" name="Text Box 8"/>
          <p:cNvSpPr txBox="1">
            <a:spLocks noChangeArrowheads="1"/>
          </p:cNvSpPr>
          <p:nvPr/>
        </p:nvSpPr>
        <p:spPr bwMode="auto">
          <a:xfrm>
            <a:off x="3467948" y="216747"/>
            <a:ext cx="4409400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b="1">
                <a:latin typeface="Times New Roman" charset="0"/>
              </a:rPr>
              <a:t>Robot Localisation</a:t>
            </a:r>
            <a:endParaRPr lang="en-GB" sz="4000" b="1">
              <a:latin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42" y="1573672"/>
            <a:ext cx="4985173" cy="264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925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" y="6082454"/>
            <a:ext cx="5091290" cy="272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943751" y="3461174"/>
            <a:ext cx="5418667" cy="2492587"/>
          </a:xfrm>
          <a:prstGeom prst="rect">
            <a:avLst/>
          </a:prstGeom>
          <a:noFill/>
          <a:ln>
            <a:noFill/>
          </a:ln>
        </p:spPr>
        <p:txBody>
          <a:bodyPr lIns="130036" tIns="65017" rIns="130036" bIns="65017"/>
          <a:lstStyle/>
          <a:p>
            <a:pPr marL="487672" indent="-487672" algn="just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IE" sz="2000" dirty="0">
                <a:solidFill>
                  <a:schemeClr val="tx1"/>
                </a:solidFill>
              </a:rPr>
              <a:t>Edge Detection: Deriche Filter</a:t>
            </a:r>
          </a:p>
          <a:p>
            <a:pPr marL="1056623" lvl="1" indent="-406394" algn="just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IE" sz="2000" dirty="0">
                <a:solidFill>
                  <a:schemeClr val="tx1"/>
                </a:solidFill>
              </a:rPr>
              <a:t>optimisation of Canny filter</a:t>
            </a:r>
          </a:p>
          <a:p>
            <a:pPr marL="1056623" lvl="1" indent="-406394" algn="just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IE" sz="2000" dirty="0">
                <a:solidFill>
                  <a:schemeClr val="tx1"/>
                </a:solidFill>
              </a:rPr>
              <a:t>Contrast points</a:t>
            </a:r>
          </a:p>
          <a:p>
            <a:pPr marL="487672" indent="-487672" algn="just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IE" sz="2000" dirty="0">
                <a:solidFill>
                  <a:schemeClr val="tx1"/>
                </a:solidFill>
              </a:rPr>
              <a:t>Line fitting: Hough transform</a:t>
            </a:r>
          </a:p>
          <a:p>
            <a:pPr marL="487672" indent="-487672" algn="just">
              <a:spcBef>
                <a:spcPct val="75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IE" sz="2000" dirty="0">
                <a:solidFill>
                  <a:schemeClr val="tx1"/>
                </a:solidFill>
              </a:rPr>
              <a:t>Door forms / Textures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925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70" y="4508783"/>
            <a:ext cx="5411893" cy="428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2550" name="Rectangle 6"/>
          <p:cNvSpPr>
            <a:spLocks noChangeArrowheads="1"/>
          </p:cNvSpPr>
          <p:nvPr/>
        </p:nvSpPr>
        <p:spPr bwMode="auto">
          <a:xfrm>
            <a:off x="741760" y="1564432"/>
            <a:ext cx="5308035" cy="195072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36" tIns="65017" rIns="130036" bIns="65017"/>
          <a:lstStyle/>
          <a:p>
            <a:pPr marL="487672" indent="-487672" algn="just">
              <a:spcBef>
                <a:spcPct val="75000"/>
              </a:spcBef>
              <a:spcAft>
                <a:spcPts val="90"/>
              </a:spcAft>
            </a:pPr>
            <a:r>
              <a:rPr lang="en-IE" sz="2000" dirty="0">
                <a:solidFill>
                  <a:schemeClr val="tx1"/>
                </a:solidFill>
              </a:rPr>
              <a:t>Work in collaboration with</a:t>
            </a:r>
            <a:r>
              <a:rPr lang="en-IE" sz="2000" dirty="0" smtClean="0">
                <a:solidFill>
                  <a:schemeClr val="tx1"/>
                </a:solidFill>
              </a:rPr>
              <a:t>:</a:t>
            </a:r>
            <a:endParaRPr lang="en-IE" sz="900" dirty="0">
              <a:solidFill>
                <a:schemeClr val="tx1"/>
              </a:solidFill>
            </a:endParaRPr>
          </a:p>
          <a:p>
            <a:pPr marL="487672" indent="-487672" algn="just">
              <a:spcBef>
                <a:spcPct val="75000"/>
              </a:spcBef>
              <a:spcAft>
                <a:spcPts val="90"/>
              </a:spcAft>
            </a:pPr>
            <a:r>
              <a:rPr lang="en-IE" sz="2000" dirty="0">
                <a:solidFill>
                  <a:schemeClr val="tx1"/>
                </a:solidFill>
              </a:rPr>
              <a:t>	</a:t>
            </a:r>
            <a:r>
              <a:rPr lang="en-IE" sz="2300" i="1" dirty="0">
                <a:solidFill>
                  <a:schemeClr val="tx1"/>
                </a:solidFill>
              </a:rPr>
              <a:t>Dr. Christophe Garcia </a:t>
            </a:r>
          </a:p>
          <a:p>
            <a:pPr marL="487672" indent="-487672" algn="just">
              <a:spcBef>
                <a:spcPct val="75000"/>
              </a:spcBef>
              <a:spcAft>
                <a:spcPts val="90"/>
              </a:spcAft>
            </a:pPr>
            <a:r>
              <a:rPr lang="en-IE" sz="2300" i="1" dirty="0">
                <a:solidFill>
                  <a:schemeClr val="tx1"/>
                </a:solidFill>
              </a:rPr>
              <a:t>	(ISR FORTH, Greece)</a:t>
            </a:r>
            <a:endParaRPr lang="en-US" sz="2300" i="1" dirty="0">
              <a:solidFill>
                <a:schemeClr val="tx1"/>
              </a:solidFill>
            </a:endParaRPr>
          </a:p>
        </p:txBody>
      </p:sp>
      <p:sp>
        <p:nvSpPr>
          <p:cNvPr id="492551" name="Text Box 7"/>
          <p:cNvSpPr txBox="1">
            <a:spLocks noChangeArrowheads="1"/>
          </p:cNvSpPr>
          <p:nvPr/>
        </p:nvSpPr>
        <p:spPr bwMode="auto">
          <a:xfrm>
            <a:off x="1677864" y="241499"/>
            <a:ext cx="5802259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Vision: Image Processing I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21680" y="196280"/>
            <a:ext cx="10539536" cy="1512168"/>
          </a:xfrm>
        </p:spPr>
        <p:txBody>
          <a:bodyPr/>
          <a:lstStyle/>
          <a:p>
            <a:r>
              <a:rPr lang="en-IE" sz="4600" dirty="0"/>
              <a:t>		</a:t>
            </a:r>
            <a:r>
              <a:rPr lang="en-IE" dirty="0"/>
              <a:t>Vision Image Processing II</a:t>
            </a:r>
            <a:endParaRPr lang="en-GB" dirty="0"/>
          </a:p>
        </p:txBody>
      </p:sp>
      <p:pic>
        <p:nvPicPr>
          <p:cNvPr id="493571" name="Picture 3" descr="Nomad Scout 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845" y="3671147"/>
            <a:ext cx="2768036" cy="314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3572" name="Picture 4" descr="Sony DCR-P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51" y="1677530"/>
            <a:ext cx="3540196" cy="295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3573" name="Picture 5" descr="Matrox Mete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4" y="6082454"/>
            <a:ext cx="2330027" cy="13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3574" name="Picture 6" descr="Matrox Mete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876" y="4194952"/>
            <a:ext cx="2643857" cy="14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3575" name="Rectangle 7"/>
          <p:cNvSpPr>
            <a:spLocks noChangeArrowheads="1"/>
          </p:cNvSpPr>
          <p:nvPr/>
        </p:nvSpPr>
        <p:spPr bwMode="auto">
          <a:xfrm>
            <a:off x="3147343" y="2307449"/>
            <a:ext cx="9543627" cy="63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5845" tIns="62922" rIns="125845" bIns="62922">
            <a:spAutoFit/>
          </a:bodyPr>
          <a:lstStyle/>
          <a:p>
            <a:pPr defTabSz="1257563" eaLnBrk="0" hangingPunct="0"/>
            <a:r>
              <a:rPr lang="en-GB" sz="3300" dirty="0">
                <a:solidFill>
                  <a:srgbClr val="00429A"/>
                </a:solidFill>
                <a:latin typeface="Times" charset="0"/>
              </a:rPr>
              <a:t>Sony DCR-PC1 Digital Camcorder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594" name="Picture 2" descr="0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43" y="1573672"/>
            <a:ext cx="4443307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4595" name="Picture 3" descr="0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70" y="1573672"/>
            <a:ext cx="4479431" cy="335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4596" name="Picture 4" descr="0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43" y="5258365"/>
            <a:ext cx="4443307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4597" name="Picture 5" descr="0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69" y="5258365"/>
            <a:ext cx="4443307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598" name="Text Box 6"/>
          <p:cNvSpPr txBox="1">
            <a:spLocks noChangeArrowheads="1"/>
          </p:cNvSpPr>
          <p:nvPr/>
        </p:nvSpPr>
        <p:spPr bwMode="auto">
          <a:xfrm>
            <a:off x="1965896" y="169491"/>
            <a:ext cx="6400380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Vision :  Image Processing III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813" y="1733974"/>
            <a:ext cx="2133601" cy="194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95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268" y="1517227"/>
            <a:ext cx="3644053" cy="224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95620" name="Picture 4" descr="Door-sonar-grap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20" y="3684693"/>
            <a:ext cx="7261013" cy="426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5621" name="Rectangle 5"/>
          <p:cNvSpPr>
            <a:spLocks noChangeArrowheads="1"/>
          </p:cNvSpPr>
          <p:nvPr/>
        </p:nvSpPr>
        <p:spPr bwMode="auto">
          <a:xfrm>
            <a:off x="4876800" y="8128000"/>
            <a:ext cx="6394027" cy="83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6" tIns="65017" rIns="130036" bIns="65017"/>
          <a:lstStyle/>
          <a:p>
            <a:pPr marL="487672" indent="-487672" algn="l">
              <a:spcBef>
                <a:spcPct val="75000"/>
              </a:spcBef>
              <a:spcAft>
                <a:spcPct val="25000"/>
              </a:spcAft>
            </a:pPr>
            <a:r>
              <a:rPr lang="en-IE" sz="3400" b="1"/>
              <a:t>Sensor fusion: </a:t>
            </a:r>
            <a:r>
              <a:rPr lang="en-IE" sz="3400" i="1"/>
              <a:t>sonar</a:t>
            </a:r>
            <a:r>
              <a:rPr lang="en-IE" sz="3400" b="1"/>
              <a:t> &amp; </a:t>
            </a:r>
            <a:r>
              <a:rPr lang="en-IE" sz="3400" i="1"/>
              <a:t>vision</a:t>
            </a:r>
            <a:endParaRPr lang="en-US" sz="2600" i="1"/>
          </a:p>
        </p:txBody>
      </p:sp>
      <p:sp>
        <p:nvSpPr>
          <p:cNvPr id="495622" name="Text Box 6"/>
          <p:cNvSpPr txBox="1">
            <a:spLocks noChangeArrowheads="1"/>
          </p:cNvSpPr>
          <p:nvPr/>
        </p:nvSpPr>
        <p:spPr bwMode="auto">
          <a:xfrm>
            <a:off x="1821880" y="241499"/>
            <a:ext cx="3876903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Sonar Signatures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ChangeArrowheads="1"/>
          </p:cNvSpPr>
          <p:nvPr/>
        </p:nvSpPr>
        <p:spPr bwMode="auto">
          <a:xfrm>
            <a:off x="1173808" y="2932584"/>
            <a:ext cx="10295467" cy="2939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6" tIns="65017" rIns="130036" bIns="65017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IE" sz="3400" dirty="0">
                <a:solidFill>
                  <a:srgbClr val="00429A"/>
                </a:solidFill>
                <a:latin typeface="Calibri"/>
                <a:cs typeface="Calibri"/>
              </a:rPr>
              <a:t>Social Robot:</a:t>
            </a:r>
            <a:endParaRPr lang="en-IE" sz="3400" u="sng" dirty="0">
              <a:solidFill>
                <a:srgbClr val="00429A"/>
              </a:solidFill>
              <a:latin typeface="Calibri"/>
              <a:cs typeface="Calibri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en-IE" sz="2700" dirty="0">
                <a:solidFill>
                  <a:schemeClr val="tx2"/>
                </a:solidFill>
                <a:latin typeface="Calibri"/>
                <a:cs typeface="Calibri"/>
              </a:rPr>
              <a:t>“</a:t>
            </a:r>
            <a:r>
              <a:rPr lang="en-IE" sz="3300" i="1" dirty="0">
                <a:solidFill>
                  <a:schemeClr val="tx2"/>
                </a:solidFill>
                <a:latin typeface="Calibri"/>
                <a:cs typeface="Calibri"/>
              </a:rPr>
              <a:t>A physical entity embodied in a complex, dynamic, and social environment sufficiently empowered to behave in a manner conducive to its own goals and those of its community”</a:t>
            </a:r>
            <a:endParaRPr lang="en-US" sz="3300" i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74115" name="Text Box 3"/>
          <p:cNvSpPr txBox="1">
            <a:spLocks noChangeArrowheads="1"/>
          </p:cNvSpPr>
          <p:nvPr/>
        </p:nvSpPr>
        <p:spPr bwMode="auto">
          <a:xfrm>
            <a:off x="1965896" y="268288"/>
            <a:ext cx="3832569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The Social Robot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642" name="Picture 2" descr="PRISM-vrml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83" y="1747521"/>
            <a:ext cx="9335910" cy="73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6643" name="Text Box 3"/>
          <p:cNvSpPr txBox="1">
            <a:spLocks noChangeArrowheads="1"/>
          </p:cNvSpPr>
          <p:nvPr/>
        </p:nvSpPr>
        <p:spPr bwMode="auto">
          <a:xfrm>
            <a:off x="1673976" y="241499"/>
            <a:ext cx="4396376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The Demonstration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605856" y="52264"/>
            <a:ext cx="9645227" cy="1235005"/>
          </a:xfrm>
        </p:spPr>
        <p:txBody>
          <a:bodyPr/>
          <a:lstStyle/>
          <a:p>
            <a:pPr eaLnBrk="1" hangingPunct="1"/>
            <a:r>
              <a:rPr lang="en-IE" dirty="0">
                <a:latin typeface="+mn-lt"/>
                <a:ea typeface="ＭＳ Ｐゴシック" charset="0"/>
                <a:cs typeface="ＭＳ Ｐゴシック" charset="0"/>
              </a:rPr>
              <a:t>Mixed Reality Agents (MiRA)</a:t>
            </a:r>
            <a:r>
              <a:rPr lang="en-IE" sz="57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endParaRPr lang="en-GB" sz="57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891" name="Text Box 7"/>
          <p:cNvSpPr txBox="1">
            <a:spLocks noChangeArrowheads="1"/>
          </p:cNvSpPr>
          <p:nvPr/>
        </p:nvSpPr>
        <p:spPr bwMode="auto">
          <a:xfrm>
            <a:off x="1533848" y="7181056"/>
            <a:ext cx="9937104" cy="59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3000" dirty="0">
                <a:solidFill>
                  <a:schemeClr val="tx2"/>
                </a:solidFill>
                <a:latin typeface="+mn-lt"/>
              </a:rPr>
              <a:t>Delivering the </a:t>
            </a:r>
            <a:r>
              <a:rPr lang="en-IE" sz="3000" dirty="0" smtClean="0">
                <a:solidFill>
                  <a:schemeClr val="tx2"/>
                </a:solidFill>
                <a:latin typeface="+mn-lt"/>
              </a:rPr>
              <a:t>Promise of </a:t>
            </a:r>
            <a:r>
              <a:rPr lang="en-IE" sz="3000" i="1" dirty="0" smtClean="0">
                <a:solidFill>
                  <a:schemeClr val="tx2"/>
                </a:solidFill>
                <a:latin typeface="+mn-lt"/>
              </a:rPr>
              <a:t>Personalised </a:t>
            </a:r>
            <a:r>
              <a:rPr lang="en-IE" sz="3000" i="1" dirty="0">
                <a:solidFill>
                  <a:schemeClr val="tx2"/>
                </a:solidFill>
                <a:latin typeface="+mn-lt"/>
              </a:rPr>
              <a:t>R</a:t>
            </a:r>
            <a:r>
              <a:rPr lang="en-IE" sz="3000" i="1" dirty="0" smtClean="0">
                <a:solidFill>
                  <a:schemeClr val="tx2"/>
                </a:solidFill>
                <a:latin typeface="+mn-lt"/>
              </a:rPr>
              <a:t>obotics</a:t>
            </a:r>
            <a:endParaRPr lang="en-IE" sz="3000" i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7893" name="Text Box 13"/>
          <p:cNvSpPr txBox="1">
            <a:spLocks noChangeArrowheads="1"/>
          </p:cNvSpPr>
          <p:nvPr/>
        </p:nvSpPr>
        <p:spPr bwMode="auto">
          <a:xfrm>
            <a:off x="7802880" y="6394027"/>
            <a:ext cx="4723271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800">
                <a:latin typeface="Calibri" charset="0"/>
              </a:rPr>
              <a:t>Mixed Reality Sonor Depiction</a:t>
            </a:r>
            <a:endParaRPr lang="en-GB" sz="2800">
              <a:latin typeface="Calibri" charset="0"/>
            </a:endParaRPr>
          </a:p>
        </p:txBody>
      </p:sp>
      <p:pic>
        <p:nvPicPr>
          <p:cNvPr id="33799" name="Mixed Reality Agent %28MiRA%29 Gaze Behaviour.mp4" descr="/Videos/Mixed Reality Agent %28MiRA%29 Gaze Behaviour.mp4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774" y="2428528"/>
            <a:ext cx="6213404" cy="466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15"/>
          <p:cNvSpPr txBox="1">
            <a:spLocks noChangeArrowheads="1"/>
          </p:cNvSpPr>
          <p:nvPr/>
        </p:nvSpPr>
        <p:spPr bwMode="auto">
          <a:xfrm>
            <a:off x="-189623" y="7757120"/>
            <a:ext cx="13964831" cy="94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err="1">
                <a:solidFill>
                  <a:srgbClr val="558ED5"/>
                </a:solidFill>
                <a:latin typeface="+mn-lt"/>
              </a:rPr>
              <a:t>Holz</a:t>
            </a:r>
            <a:r>
              <a:rPr lang="en-US" dirty="0">
                <a:solidFill>
                  <a:srgbClr val="558ED5"/>
                </a:solidFill>
                <a:latin typeface="+mn-lt"/>
              </a:rPr>
              <a:t>; T., Campbell;, A.G., O'Hare,  G.M.P.,  Stafford; J.W., Martin, A. &amp; </a:t>
            </a:r>
            <a:r>
              <a:rPr lang="en-US" dirty="0" err="1">
                <a:solidFill>
                  <a:srgbClr val="558ED5"/>
                </a:solidFill>
                <a:latin typeface="+mn-lt"/>
              </a:rPr>
              <a:t>Dragone</a:t>
            </a:r>
            <a:r>
              <a:rPr lang="en-US" dirty="0">
                <a:solidFill>
                  <a:srgbClr val="558ED5"/>
                </a:solidFill>
                <a:latin typeface="+mn-lt"/>
              </a:rPr>
              <a:t>, M, , </a:t>
            </a:r>
            <a:r>
              <a:rPr lang="en-US" dirty="0" err="1">
                <a:solidFill>
                  <a:srgbClr val="558ED5"/>
                </a:solidFill>
                <a:latin typeface="+mn-lt"/>
              </a:rPr>
              <a:t>MiRA</a:t>
            </a:r>
            <a:r>
              <a:rPr lang="en-US" dirty="0">
                <a:solidFill>
                  <a:srgbClr val="558ED5"/>
                </a:solidFill>
                <a:latin typeface="+mn-lt"/>
              </a:rPr>
              <a:t>- Mixed</a:t>
            </a:r>
          </a:p>
          <a:p>
            <a:pPr eaLnBrk="1" hangingPunct="1"/>
            <a:r>
              <a:rPr lang="en-US" dirty="0">
                <a:solidFill>
                  <a:srgbClr val="558ED5"/>
                </a:solidFill>
                <a:latin typeface="+mn-lt"/>
              </a:rPr>
              <a:t>Reality Agents, International Journal of Human Computer Studies, Elsevier Press, 2011. </a:t>
            </a:r>
          </a:p>
        </p:txBody>
      </p:sp>
      <p:pic>
        <p:nvPicPr>
          <p:cNvPr id="33801" name="avatar gaze.mp4" descr="/Videos/Research Videos/avatar gaze.mp4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7" y="2428528"/>
            <a:ext cx="6233725" cy="467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7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37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79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379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8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8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801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380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ChangeArrowheads="1"/>
          </p:cNvSpPr>
          <p:nvPr/>
        </p:nvSpPr>
        <p:spPr bwMode="auto">
          <a:xfrm>
            <a:off x="1257584" y="1743004"/>
            <a:ext cx="10697351" cy="611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6" tIns="65017" rIns="130036" bIns="65017">
            <a:spAutoFit/>
          </a:bodyPr>
          <a:lstStyle/>
          <a:p>
            <a:pPr algn="l" eaLnBrk="0" hangingPunct="0"/>
            <a:r>
              <a:rPr lang="en-GB" sz="2300" b="1" dirty="0">
                <a:solidFill>
                  <a:srgbClr val="00429A"/>
                </a:solidFill>
              </a:rPr>
              <a:t>Sensor Fusion for Social Robotics</a:t>
            </a:r>
            <a:endParaRPr lang="en-GB" sz="2000" i="1" dirty="0">
              <a:solidFill>
                <a:srgbClr val="00429A"/>
              </a:solidFill>
            </a:endParaRPr>
          </a:p>
          <a:p>
            <a:pPr algn="l" eaLnBrk="0" hangingPunct="0"/>
            <a:r>
              <a:rPr lang="en-GB" sz="2000" dirty="0">
                <a:solidFill>
                  <a:srgbClr val="00429A"/>
                </a:solidFill>
              </a:rPr>
              <a:t>B.R. Duffy, C. Garcia, C.F.B. Rooney, G.M.P. O'Hare, </a:t>
            </a:r>
          </a:p>
          <a:p>
            <a:pPr algn="l" eaLnBrk="0" hangingPunct="0"/>
            <a:r>
              <a:rPr lang="en-GB" sz="2000" i="1" dirty="0">
                <a:solidFill>
                  <a:srgbClr val="00429A"/>
                </a:solidFill>
              </a:rPr>
              <a:t>31st International Symposium on Robotics (ISR2000), May 14-17, 2000, </a:t>
            </a:r>
            <a:r>
              <a:rPr lang="en-GB" sz="2000" i="1" dirty="0" err="1">
                <a:solidFill>
                  <a:srgbClr val="00429A"/>
                </a:solidFill>
              </a:rPr>
              <a:t>Palais</a:t>
            </a:r>
            <a:r>
              <a:rPr lang="en-GB" sz="2000" i="1" dirty="0">
                <a:solidFill>
                  <a:srgbClr val="00429A"/>
                </a:solidFill>
              </a:rPr>
              <a:t> des </a:t>
            </a:r>
            <a:r>
              <a:rPr lang="en-GB" sz="2000" i="1" dirty="0" err="1">
                <a:solidFill>
                  <a:srgbClr val="00429A"/>
                </a:solidFill>
              </a:rPr>
              <a:t>congrès</a:t>
            </a:r>
            <a:r>
              <a:rPr lang="en-GB" sz="2000" i="1" dirty="0">
                <a:solidFill>
                  <a:srgbClr val="00429A"/>
                </a:solidFill>
              </a:rPr>
              <a:t>, Montréal, Canada, (In Press)</a:t>
            </a:r>
          </a:p>
          <a:p>
            <a:pPr algn="l" eaLnBrk="0" hangingPunct="0"/>
            <a:endParaRPr lang="en-GB" sz="2000" dirty="0">
              <a:solidFill>
                <a:srgbClr val="00429A"/>
              </a:solidFill>
            </a:endParaRPr>
          </a:p>
          <a:p>
            <a:pPr algn="l" eaLnBrk="0" hangingPunct="0"/>
            <a:r>
              <a:rPr lang="en-GB" sz="2300" b="1" dirty="0">
                <a:solidFill>
                  <a:srgbClr val="00429A"/>
                </a:solidFill>
              </a:rPr>
              <a:t>Reality and virtual reality in mobile robotics </a:t>
            </a:r>
          </a:p>
          <a:p>
            <a:pPr algn="l" eaLnBrk="0" hangingPunct="0"/>
            <a:r>
              <a:rPr lang="en-GB" sz="2000" dirty="0">
                <a:solidFill>
                  <a:srgbClr val="00429A"/>
                </a:solidFill>
              </a:rPr>
              <a:t>B.R. Duffy, G.M.P. O'Hare, R.P.S. </a:t>
            </a:r>
            <a:r>
              <a:rPr lang="en-GB" sz="2000" dirty="0" err="1">
                <a:solidFill>
                  <a:srgbClr val="00429A"/>
                </a:solidFill>
              </a:rPr>
              <a:t>O'Donoghue</a:t>
            </a:r>
            <a:r>
              <a:rPr lang="en-GB" sz="2000" dirty="0">
                <a:solidFill>
                  <a:srgbClr val="00429A"/>
                </a:solidFill>
              </a:rPr>
              <a:t>, C.F.B. Rooney, R.W Collier, </a:t>
            </a:r>
          </a:p>
          <a:p>
            <a:pPr algn="l" eaLnBrk="0" hangingPunct="0"/>
            <a:r>
              <a:rPr lang="en-GB" sz="2000" i="1" dirty="0">
                <a:solidFill>
                  <a:srgbClr val="00429A"/>
                </a:solidFill>
              </a:rPr>
              <a:t>Managing Interactions in Smart Environments (MANSE'99), Nixon, P., </a:t>
            </a:r>
            <a:r>
              <a:rPr lang="en-GB" sz="2000" i="1" dirty="0" err="1">
                <a:solidFill>
                  <a:srgbClr val="00429A"/>
                </a:solidFill>
              </a:rPr>
              <a:t>Lacey</a:t>
            </a:r>
            <a:r>
              <a:rPr lang="en-GB" sz="2000" i="1" dirty="0">
                <a:solidFill>
                  <a:srgbClr val="00429A"/>
                </a:solidFill>
              </a:rPr>
              <a:t>, G., Dobson, S. (</a:t>
            </a:r>
            <a:r>
              <a:rPr lang="en-GB" sz="2000" i="1" dirty="0" err="1">
                <a:solidFill>
                  <a:srgbClr val="00429A"/>
                </a:solidFill>
              </a:rPr>
              <a:t>Eds</a:t>
            </a:r>
            <a:r>
              <a:rPr lang="en-GB" sz="2000" i="1" dirty="0">
                <a:solidFill>
                  <a:srgbClr val="00429A"/>
                </a:solidFill>
              </a:rPr>
              <a:t>), Springer </a:t>
            </a:r>
            <a:r>
              <a:rPr lang="en-GB" sz="2000" i="1" dirty="0" err="1">
                <a:solidFill>
                  <a:srgbClr val="00429A"/>
                </a:solidFill>
              </a:rPr>
              <a:t>Verlag</a:t>
            </a:r>
            <a:r>
              <a:rPr lang="en-GB" sz="2000" i="1" dirty="0">
                <a:solidFill>
                  <a:srgbClr val="00429A"/>
                </a:solidFill>
              </a:rPr>
              <a:t>, ISBN 1-85233-228-X</a:t>
            </a:r>
          </a:p>
          <a:p>
            <a:pPr algn="l" eaLnBrk="0" hangingPunct="0"/>
            <a:endParaRPr lang="en-GB" sz="2000" i="1" dirty="0">
              <a:solidFill>
                <a:srgbClr val="00429A"/>
              </a:solidFill>
            </a:endParaRPr>
          </a:p>
          <a:p>
            <a:pPr algn="l" eaLnBrk="0" hangingPunct="0"/>
            <a:r>
              <a:rPr lang="en-GB" sz="2300" b="1" dirty="0">
                <a:solidFill>
                  <a:srgbClr val="00429A"/>
                </a:solidFill>
              </a:rPr>
              <a:t>What is a Social Robot?</a:t>
            </a:r>
            <a:r>
              <a:rPr lang="en-GB" sz="2000" dirty="0">
                <a:solidFill>
                  <a:srgbClr val="00429A"/>
                </a:solidFill>
              </a:rPr>
              <a:t> </a:t>
            </a:r>
          </a:p>
          <a:p>
            <a:pPr algn="l" eaLnBrk="0" hangingPunct="0"/>
            <a:r>
              <a:rPr lang="en-GB" sz="2000" dirty="0">
                <a:solidFill>
                  <a:srgbClr val="00429A"/>
                </a:solidFill>
              </a:rPr>
              <a:t>B.R. Duffy, C.F.B. Rooney, G.M.P. O'Hare, R.P.S. </a:t>
            </a:r>
            <a:r>
              <a:rPr lang="en-GB" sz="2000" dirty="0" err="1">
                <a:solidFill>
                  <a:srgbClr val="00429A"/>
                </a:solidFill>
              </a:rPr>
              <a:t>O'Donoghue</a:t>
            </a:r>
            <a:r>
              <a:rPr lang="en-GB" sz="2000" dirty="0">
                <a:solidFill>
                  <a:srgbClr val="00429A"/>
                </a:solidFill>
              </a:rPr>
              <a:t>, </a:t>
            </a:r>
          </a:p>
          <a:p>
            <a:pPr algn="l" eaLnBrk="0" hangingPunct="0"/>
            <a:r>
              <a:rPr lang="en-GB" sz="2000" i="1" dirty="0">
                <a:solidFill>
                  <a:srgbClr val="00429A"/>
                </a:solidFill>
              </a:rPr>
              <a:t>10th Irish Conference on Artificial Intelligence &amp; Cognitive Science, 1-3 Sept., 1999 University College Cork, Ireland </a:t>
            </a:r>
          </a:p>
          <a:p>
            <a:pPr algn="l" eaLnBrk="0" hangingPunct="0"/>
            <a:endParaRPr lang="en-GB" sz="2000" i="1" dirty="0">
              <a:solidFill>
                <a:srgbClr val="00429A"/>
              </a:solidFill>
            </a:endParaRPr>
          </a:p>
          <a:p>
            <a:pPr algn="l" eaLnBrk="0" hangingPunct="0"/>
            <a:endParaRPr lang="en-GB" sz="2000" i="1" dirty="0">
              <a:solidFill>
                <a:srgbClr val="00429A"/>
              </a:solidFill>
            </a:endParaRPr>
          </a:p>
        </p:txBody>
      </p:sp>
      <p:sp>
        <p:nvSpPr>
          <p:cNvPr id="498691" name="Text Box 3"/>
          <p:cNvSpPr txBox="1">
            <a:spLocks noChangeArrowheads="1"/>
          </p:cNvSpPr>
          <p:nvPr/>
        </p:nvSpPr>
        <p:spPr bwMode="auto">
          <a:xfrm>
            <a:off x="2578382" y="203201"/>
            <a:ext cx="4798129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b="1" dirty="0">
                <a:solidFill>
                  <a:srgbClr val="00429A"/>
                </a:solidFill>
                <a:latin typeface="Times New Roman" charset="0"/>
              </a:rPr>
              <a:t>Further Information</a:t>
            </a:r>
            <a:endParaRPr lang="en-GB" sz="4000" b="1" dirty="0">
              <a:solidFill>
                <a:srgbClr val="00429A"/>
              </a:solidFill>
              <a:latin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ChangeArrowheads="1"/>
          </p:cNvSpPr>
          <p:nvPr/>
        </p:nvSpPr>
        <p:spPr bwMode="auto">
          <a:xfrm>
            <a:off x="1257584" y="1743004"/>
            <a:ext cx="10697351" cy="365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6" tIns="65017" rIns="130036" bIns="65017">
            <a:spAutoFit/>
          </a:bodyPr>
          <a:lstStyle/>
          <a:p>
            <a:pPr algn="l" eaLnBrk="0" hangingPunct="0"/>
            <a:endParaRPr lang="en-GB" sz="2000" i="1" dirty="0">
              <a:solidFill>
                <a:srgbClr val="00429A"/>
              </a:solidFill>
            </a:endParaRPr>
          </a:p>
          <a:p>
            <a:pPr algn="l" eaLnBrk="0" hangingPunct="0"/>
            <a:r>
              <a:rPr lang="en-GB" sz="2300" b="1" dirty="0">
                <a:solidFill>
                  <a:srgbClr val="00429A"/>
                </a:solidFill>
              </a:rPr>
              <a:t>SOCIAL ROBOTICS: Reality and </a:t>
            </a:r>
            <a:r>
              <a:rPr lang="en-GB" sz="2300" b="1" dirty="0" err="1">
                <a:solidFill>
                  <a:srgbClr val="00429A"/>
                </a:solidFill>
              </a:rPr>
              <a:t>Virtuality</a:t>
            </a:r>
            <a:r>
              <a:rPr lang="en-GB" sz="2300" b="1" dirty="0">
                <a:solidFill>
                  <a:srgbClr val="00429A"/>
                </a:solidFill>
              </a:rPr>
              <a:t> in Agent-Based Robotics</a:t>
            </a:r>
            <a:r>
              <a:rPr lang="en-GB" sz="2300" dirty="0">
                <a:solidFill>
                  <a:srgbClr val="00429A"/>
                </a:solidFill>
              </a:rPr>
              <a:t>, </a:t>
            </a:r>
          </a:p>
          <a:p>
            <a:pPr algn="l" eaLnBrk="0" hangingPunct="0"/>
            <a:r>
              <a:rPr lang="en-GB" sz="2000" dirty="0">
                <a:solidFill>
                  <a:srgbClr val="00429A"/>
                </a:solidFill>
              </a:rPr>
              <a:t>B.R. Duffy, R.W. Collier, G. M. P. O'Hare, C.F.B. Rooney, R.P.S. </a:t>
            </a:r>
            <a:r>
              <a:rPr lang="en-GB" sz="2000" dirty="0" err="1">
                <a:solidFill>
                  <a:srgbClr val="00429A"/>
                </a:solidFill>
              </a:rPr>
              <a:t>O'Donoghue</a:t>
            </a:r>
            <a:r>
              <a:rPr lang="en-GB" sz="2000" dirty="0">
                <a:solidFill>
                  <a:srgbClr val="00429A"/>
                </a:solidFill>
              </a:rPr>
              <a:t> </a:t>
            </a:r>
          </a:p>
          <a:p>
            <a:pPr algn="l" eaLnBrk="0" hangingPunct="0"/>
            <a:r>
              <a:rPr lang="en-GB" sz="2000" i="1" dirty="0">
                <a:solidFill>
                  <a:srgbClr val="00429A"/>
                </a:solidFill>
              </a:rPr>
              <a:t>Bar-</a:t>
            </a:r>
            <a:r>
              <a:rPr lang="en-GB" sz="2000" i="1" dirty="0" err="1">
                <a:solidFill>
                  <a:srgbClr val="00429A"/>
                </a:solidFill>
              </a:rPr>
              <a:t>Ilan</a:t>
            </a:r>
            <a:r>
              <a:rPr lang="en-GB" sz="2000" i="1" dirty="0">
                <a:solidFill>
                  <a:srgbClr val="00429A"/>
                </a:solidFill>
              </a:rPr>
              <a:t> Symposium on the foundations of Artificial Intelligence: Bridging theory and practice </a:t>
            </a:r>
          </a:p>
          <a:p>
            <a:pPr algn="l" eaLnBrk="0" hangingPunct="0"/>
            <a:r>
              <a:rPr lang="en-GB" sz="2000" i="1" dirty="0">
                <a:solidFill>
                  <a:srgbClr val="00429A"/>
                </a:solidFill>
              </a:rPr>
              <a:t>(BISFAI), 23-25 June 1999, Ramat </a:t>
            </a:r>
            <a:r>
              <a:rPr lang="en-GB" sz="2000" i="1" dirty="0" err="1">
                <a:solidFill>
                  <a:srgbClr val="00429A"/>
                </a:solidFill>
              </a:rPr>
              <a:t>Gan</a:t>
            </a:r>
            <a:r>
              <a:rPr lang="en-GB" sz="2000" i="1" dirty="0">
                <a:solidFill>
                  <a:srgbClr val="00429A"/>
                </a:solidFill>
              </a:rPr>
              <a:t>, Israel</a:t>
            </a:r>
            <a:endParaRPr lang="en-GB" sz="2000" dirty="0">
              <a:solidFill>
                <a:srgbClr val="00429A"/>
              </a:solidFill>
            </a:endParaRPr>
          </a:p>
          <a:p>
            <a:pPr algn="l" eaLnBrk="0" hangingPunct="0"/>
            <a:endParaRPr lang="en-GB" sz="2300" dirty="0">
              <a:solidFill>
                <a:srgbClr val="00429A"/>
              </a:solidFill>
            </a:endParaRPr>
          </a:p>
          <a:p>
            <a:pPr algn="l" eaLnBrk="0" hangingPunct="0"/>
            <a:r>
              <a:rPr lang="en-GB" sz="2300" b="1" dirty="0">
                <a:solidFill>
                  <a:srgbClr val="00429A"/>
                </a:solidFill>
              </a:rPr>
              <a:t>The Social Robot Architecture: Towards Sociality in a Real World Domain</a:t>
            </a:r>
            <a:r>
              <a:rPr lang="en-GB" sz="2300" dirty="0">
                <a:solidFill>
                  <a:srgbClr val="00429A"/>
                </a:solidFill>
              </a:rPr>
              <a:t>, </a:t>
            </a:r>
          </a:p>
          <a:p>
            <a:pPr algn="l" eaLnBrk="0" hangingPunct="0"/>
            <a:r>
              <a:rPr lang="en-GB" sz="2000" dirty="0">
                <a:solidFill>
                  <a:srgbClr val="00429A"/>
                </a:solidFill>
              </a:rPr>
              <a:t>C.F.B. Rooney, R.P.S. </a:t>
            </a:r>
            <a:r>
              <a:rPr lang="en-GB" sz="2000" dirty="0" err="1">
                <a:solidFill>
                  <a:srgbClr val="00429A"/>
                </a:solidFill>
              </a:rPr>
              <a:t>O'Donoghue</a:t>
            </a:r>
            <a:r>
              <a:rPr lang="en-GB" sz="2000" dirty="0">
                <a:solidFill>
                  <a:srgbClr val="00429A"/>
                </a:solidFill>
              </a:rPr>
              <a:t>, B.R. Duffy, G.M.P. O'Hare, R.W Collier, </a:t>
            </a:r>
          </a:p>
          <a:p>
            <a:pPr algn="l" eaLnBrk="0" hangingPunct="0"/>
            <a:r>
              <a:rPr lang="en-GB" sz="2000" i="1" dirty="0">
                <a:solidFill>
                  <a:srgbClr val="00429A"/>
                </a:solidFill>
              </a:rPr>
              <a:t>Towards Intelligent Mobile Robots 99, Bristol, UK.</a:t>
            </a:r>
          </a:p>
        </p:txBody>
      </p:sp>
      <p:sp>
        <p:nvSpPr>
          <p:cNvPr id="498691" name="Text Box 3"/>
          <p:cNvSpPr txBox="1">
            <a:spLocks noChangeArrowheads="1"/>
          </p:cNvSpPr>
          <p:nvPr/>
        </p:nvSpPr>
        <p:spPr bwMode="auto">
          <a:xfrm>
            <a:off x="2578382" y="203201"/>
            <a:ext cx="4798129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b="1" dirty="0">
                <a:solidFill>
                  <a:srgbClr val="00429A"/>
                </a:solidFill>
                <a:latin typeface="Times New Roman" charset="0"/>
              </a:rPr>
              <a:t>Further Information</a:t>
            </a:r>
            <a:endParaRPr lang="en-GB" sz="4000" b="1" dirty="0">
              <a:solidFill>
                <a:srgbClr val="00429A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7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880" y="268288"/>
            <a:ext cx="4287519" cy="740551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Things to Do!</a:t>
            </a:r>
          </a:p>
        </p:txBody>
      </p:sp>
      <p:sp>
        <p:nvSpPr>
          <p:cNvPr id="26627" name="Content Placeholder 5"/>
          <p:cNvSpPr>
            <a:spLocks noGrp="1"/>
          </p:cNvSpPr>
          <p:nvPr>
            <p:ph idx="1"/>
          </p:nvPr>
        </p:nvSpPr>
        <p:spPr bwMode="auto">
          <a:xfrm>
            <a:off x="3889996" y="2428528"/>
            <a:ext cx="8733084" cy="49016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Times" charset="0"/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429A"/>
                </a:solidFill>
                <a:latin typeface="Times" charset="0"/>
                <a:ea typeface="ＭＳ Ｐゴシック" charset="0"/>
              </a:rPr>
              <a:t>Understand how Multi-agent systems may be deployed in the support of collaborative robotics;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429A"/>
              </a:solidFill>
              <a:latin typeface="Times" charset="0"/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429A"/>
                </a:solidFill>
                <a:latin typeface="Times" charset="0"/>
                <a:ea typeface="ＭＳ Ｐゴシック" charset="0"/>
              </a:rPr>
              <a:t>Understand how the Social Robotic Architecture seamlessly integrates deliberative and reactive reasoning;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429A"/>
              </a:solidFill>
              <a:latin typeface="Times" charset="0"/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429A"/>
                </a:solidFill>
                <a:latin typeface="Times" charset="0"/>
                <a:ea typeface="ＭＳ Ｐゴシック" charset="0"/>
              </a:rPr>
              <a:t>Understand how perceptions like sonar and activation of the bump sensors may be accommodated as Percepts and how they might be </a:t>
            </a:r>
            <a:r>
              <a:rPr lang="en-US" dirty="0" err="1" smtClean="0">
                <a:solidFill>
                  <a:srgbClr val="00429A"/>
                </a:solidFill>
                <a:latin typeface="Times" charset="0"/>
                <a:ea typeface="ＭＳ Ｐゴシック" charset="0"/>
              </a:rPr>
              <a:t>incorportaed</a:t>
            </a:r>
            <a:r>
              <a:rPr lang="en-US" dirty="0" smtClean="0">
                <a:solidFill>
                  <a:srgbClr val="00429A"/>
                </a:solidFill>
                <a:latin typeface="Times" charset="0"/>
                <a:ea typeface="ＭＳ Ｐゴシック" charset="0"/>
              </a:rPr>
              <a:t> into the BDI architecture.</a:t>
            </a:r>
            <a:endParaRPr lang="en-US" dirty="0" smtClean="0">
              <a:solidFill>
                <a:srgbClr val="00429A"/>
              </a:solidFill>
              <a:latin typeface="Times" charset="0"/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429A"/>
              </a:solidFill>
              <a:latin typeface="Times" charset="0"/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solidFill>
                <a:srgbClr val="00429A"/>
              </a:solidFill>
              <a:latin typeface="Times" charset="0"/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  <a:latin typeface="Times" charset="0"/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429A"/>
                </a:solidFill>
                <a:latin typeface="Times" charset="0"/>
                <a:ea typeface="ＭＳ Ｐゴシック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6" y="3148608"/>
            <a:ext cx="3075596" cy="216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139" name="Picture 3" descr="ACL-S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56" y="2201335"/>
            <a:ext cx="10067432" cy="612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5140" name="Text Box 4"/>
          <p:cNvSpPr txBox="1">
            <a:spLocks noChangeArrowheads="1"/>
          </p:cNvSpPr>
          <p:nvPr/>
        </p:nvSpPr>
        <p:spPr bwMode="auto">
          <a:xfrm>
            <a:off x="1749872" y="313507"/>
            <a:ext cx="4554923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chemeClr val="tx1"/>
                </a:solidFill>
                <a:latin typeface="+mn-lt"/>
              </a:rPr>
              <a:t>The Coherent Whole</a:t>
            </a:r>
            <a:endParaRPr lang="en-GB" sz="4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162" name="Picture 2" descr="cog-with-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05" y="4660776"/>
            <a:ext cx="3876605" cy="391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163" name="Picture 3" descr="SirArth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1" y="5201920"/>
            <a:ext cx="2183272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164" name="Picture 4" descr="SnakeII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0" y="1573672"/>
            <a:ext cx="1792676" cy="43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165" name="Picture 5" descr="hannib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94" y="6172944"/>
            <a:ext cx="2815450" cy="270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166" name="Picture 6" descr="nomad-fami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04" y="1492424"/>
            <a:ext cx="3576320" cy="315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167" name="Picture 7" descr="robotp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47" y="1564432"/>
            <a:ext cx="2815450" cy="455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6168" name="Text Box 8"/>
          <p:cNvSpPr txBox="1">
            <a:spLocks noChangeArrowheads="1"/>
          </p:cNvSpPr>
          <p:nvPr/>
        </p:nvSpPr>
        <p:spPr bwMode="auto">
          <a:xfrm>
            <a:off x="1893888" y="241499"/>
            <a:ext cx="4419419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Robot Technologies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5400" y="8765232"/>
            <a:ext cx="6519734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429A"/>
                </a:solidFill>
                <a:hlinkClick r:id="rId8"/>
              </a:rPr>
              <a:t>View Leading Robotic Offerings Here: </a:t>
            </a:r>
          </a:p>
          <a:p>
            <a:r>
              <a:rPr lang="en-US" dirty="0" smtClean="0">
                <a:solidFill>
                  <a:srgbClr val="00429A"/>
                </a:solidFill>
                <a:hlinkClick r:id="rId8"/>
              </a:rPr>
              <a:t>https</a:t>
            </a:r>
            <a:r>
              <a:rPr lang="en-US" dirty="0">
                <a:solidFill>
                  <a:srgbClr val="00429A"/>
                </a:solidFill>
                <a:hlinkClick r:id="rId8"/>
              </a:rPr>
              <a:t>://www.youtube.com/watch?v=6feEE716UEk</a:t>
            </a:r>
            <a:endParaRPr lang="en-US" dirty="0">
              <a:solidFill>
                <a:srgbClr val="00429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ChangeArrowheads="1"/>
          </p:cNvSpPr>
          <p:nvPr/>
        </p:nvSpPr>
        <p:spPr bwMode="auto">
          <a:xfrm>
            <a:off x="1257583" y="1887502"/>
            <a:ext cx="10295467" cy="6935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8682" tIns="63211" rIns="128682" bIns="63211"/>
          <a:lstStyle/>
          <a:p>
            <a:pPr algn="l" eaLnBrk="0" hangingPunct="0">
              <a:spcBef>
                <a:spcPct val="20000"/>
              </a:spcBef>
            </a:pPr>
            <a:r>
              <a:rPr lang="en-US" sz="4000" dirty="0" err="1">
                <a:solidFill>
                  <a:srgbClr val="00429A"/>
                </a:solidFill>
              </a:rPr>
              <a:t>RoboCup</a:t>
            </a:r>
            <a:endParaRPr lang="en-US" sz="4000" dirty="0">
              <a:solidFill>
                <a:srgbClr val="00429A"/>
              </a:solidFill>
            </a:endParaRPr>
          </a:p>
          <a:p>
            <a:pPr marL="487672" indent="-487672" algn="l" eaLnBrk="0" hangingPunct="0">
              <a:spcBef>
                <a:spcPct val="20000"/>
              </a:spcBef>
              <a:buFontTx/>
              <a:buChar char="•"/>
            </a:pPr>
            <a:endParaRPr lang="en-US" sz="4600" dirty="0"/>
          </a:p>
          <a:p>
            <a:pPr marL="487672" indent="-487672" algn="l" eaLnBrk="0" hangingPunct="0">
              <a:spcBef>
                <a:spcPct val="20000"/>
              </a:spcBef>
              <a:buFontTx/>
              <a:buChar char="•"/>
            </a:pPr>
            <a:endParaRPr lang="en-US" sz="4600" dirty="0"/>
          </a:p>
          <a:p>
            <a:pPr marL="487672" indent="-487672" algn="l" eaLnBrk="0" hangingPunct="0">
              <a:spcBef>
                <a:spcPct val="20000"/>
              </a:spcBef>
              <a:buFontTx/>
              <a:buChar char="•"/>
            </a:pPr>
            <a:endParaRPr lang="en-US" sz="4600" dirty="0"/>
          </a:p>
          <a:p>
            <a:pPr algn="l" eaLnBrk="0" hangingPunct="0">
              <a:spcBef>
                <a:spcPct val="20000"/>
              </a:spcBef>
            </a:pPr>
            <a:r>
              <a:rPr lang="en-US" sz="4000" dirty="0">
                <a:solidFill>
                  <a:srgbClr val="00429A"/>
                </a:solidFill>
              </a:rPr>
              <a:t>Fundamental Research</a:t>
            </a:r>
          </a:p>
          <a:p>
            <a:pPr marL="650229" lvl="1" algn="l" eaLnBrk="0" hangingPunct="0">
              <a:spcBef>
                <a:spcPct val="20000"/>
              </a:spcBef>
            </a:pPr>
            <a:r>
              <a:rPr lang="en-US" dirty="0">
                <a:solidFill>
                  <a:srgbClr val="00429A"/>
                </a:solidFill>
                <a:latin typeface="Times New Roman" charset="0"/>
              </a:rPr>
              <a:t>Fukuda Lab </a:t>
            </a:r>
            <a:r>
              <a:rPr lang="en-US" sz="2600" i="1" dirty="0">
                <a:solidFill>
                  <a:srgbClr val="00429A"/>
                </a:solidFill>
                <a:latin typeface="Times New Roman" charset="0"/>
              </a:rPr>
              <a:t>(Robotics)</a:t>
            </a:r>
            <a:endParaRPr lang="en-US" dirty="0">
              <a:solidFill>
                <a:srgbClr val="00429A"/>
              </a:solidFill>
              <a:latin typeface="Times New Roman" charset="0"/>
            </a:endParaRPr>
          </a:p>
          <a:p>
            <a:pPr marL="650229" lvl="1" algn="l" eaLnBrk="0" hangingPunct="0">
              <a:spcBef>
                <a:spcPct val="20000"/>
              </a:spcBef>
            </a:pPr>
            <a:r>
              <a:rPr lang="en-US" dirty="0">
                <a:solidFill>
                  <a:srgbClr val="00429A"/>
                </a:solidFill>
                <a:latin typeface="Times New Roman" charset="0"/>
              </a:rPr>
              <a:t>Uni. of Reading / Edinburgh: </a:t>
            </a:r>
            <a:r>
              <a:rPr lang="en-US" sz="2600" i="1" dirty="0">
                <a:solidFill>
                  <a:srgbClr val="00429A"/>
                </a:solidFill>
                <a:latin typeface="Times New Roman" charset="0"/>
              </a:rPr>
              <a:t>K. </a:t>
            </a:r>
            <a:r>
              <a:rPr lang="en-US" sz="2600" i="1" dirty="0" err="1">
                <a:solidFill>
                  <a:srgbClr val="00429A"/>
                </a:solidFill>
                <a:latin typeface="Times New Roman" charset="0"/>
              </a:rPr>
              <a:t>Dautenhahn</a:t>
            </a:r>
            <a:r>
              <a:rPr lang="en-US" sz="2600" i="1" dirty="0">
                <a:solidFill>
                  <a:srgbClr val="00429A"/>
                </a:solidFill>
                <a:latin typeface="Times New Roman" charset="0"/>
              </a:rPr>
              <a:t>, A. </a:t>
            </a:r>
            <a:r>
              <a:rPr lang="en-US" sz="2600" i="1" dirty="0" err="1">
                <a:solidFill>
                  <a:srgbClr val="00429A"/>
                </a:solidFill>
                <a:latin typeface="Times New Roman" charset="0"/>
              </a:rPr>
              <a:t>Billard</a:t>
            </a:r>
            <a:r>
              <a:rPr lang="en-US" sz="2600" i="1" dirty="0">
                <a:solidFill>
                  <a:srgbClr val="00429A"/>
                </a:solidFill>
                <a:latin typeface="Times New Roman" charset="0"/>
              </a:rPr>
              <a:t> (</a:t>
            </a:r>
            <a:r>
              <a:rPr lang="en-US" sz="2600" i="1" dirty="0" err="1">
                <a:solidFill>
                  <a:srgbClr val="00429A"/>
                </a:solidFill>
                <a:latin typeface="Times New Roman" charset="0"/>
              </a:rPr>
              <a:t>Alife</a:t>
            </a:r>
            <a:r>
              <a:rPr lang="en-US" sz="2600" i="1" dirty="0">
                <a:solidFill>
                  <a:srgbClr val="00429A"/>
                </a:solidFill>
                <a:latin typeface="Times New Roman" charset="0"/>
              </a:rPr>
              <a:t>)</a:t>
            </a:r>
            <a:endParaRPr lang="en-US" dirty="0">
              <a:solidFill>
                <a:srgbClr val="00429A"/>
              </a:solidFill>
              <a:latin typeface="Times New Roman" charset="0"/>
            </a:endParaRPr>
          </a:p>
          <a:p>
            <a:pPr marL="650229" lvl="1" algn="l" eaLnBrk="0" hangingPunct="0">
              <a:spcBef>
                <a:spcPct val="20000"/>
              </a:spcBef>
            </a:pPr>
            <a:r>
              <a:rPr lang="en-US" dirty="0">
                <a:solidFill>
                  <a:srgbClr val="00429A"/>
                </a:solidFill>
                <a:latin typeface="Times New Roman" charset="0"/>
              </a:rPr>
              <a:t>Manchester Metropolitan </a:t>
            </a:r>
            <a:r>
              <a:rPr lang="en-US" dirty="0" err="1">
                <a:solidFill>
                  <a:srgbClr val="00429A"/>
                </a:solidFill>
                <a:latin typeface="Times New Roman" charset="0"/>
              </a:rPr>
              <a:t>Uni</a:t>
            </a:r>
            <a:r>
              <a:rPr lang="en-US" dirty="0">
                <a:solidFill>
                  <a:srgbClr val="00429A"/>
                </a:solidFill>
                <a:latin typeface="Times New Roman" charset="0"/>
              </a:rPr>
              <a:t>, CPM: </a:t>
            </a:r>
            <a:r>
              <a:rPr lang="en-US" sz="2600" i="1" dirty="0">
                <a:solidFill>
                  <a:srgbClr val="00429A"/>
                </a:solidFill>
                <a:latin typeface="Times New Roman" charset="0"/>
              </a:rPr>
              <a:t>Bruce Edmonds (</a:t>
            </a:r>
            <a:r>
              <a:rPr lang="en-US" sz="2600" i="1" dirty="0" err="1">
                <a:solidFill>
                  <a:srgbClr val="00429A"/>
                </a:solidFill>
                <a:latin typeface="Times New Roman" charset="0"/>
              </a:rPr>
              <a:t>Mgmt</a:t>
            </a:r>
            <a:r>
              <a:rPr lang="en-US" sz="2600" i="1" dirty="0">
                <a:solidFill>
                  <a:srgbClr val="00429A"/>
                </a:solidFill>
                <a:latin typeface="Times New Roman" charset="0"/>
              </a:rPr>
              <a:t> &amp; business - Socially Situated Intelligence, </a:t>
            </a:r>
            <a:r>
              <a:rPr lang="en-US" sz="2600" i="1" dirty="0" err="1">
                <a:solidFill>
                  <a:srgbClr val="00429A"/>
                </a:solidFill>
                <a:latin typeface="Times New Roman" charset="0"/>
              </a:rPr>
              <a:t>Embeddedness</a:t>
            </a:r>
            <a:r>
              <a:rPr lang="en-US" sz="2600" i="1" dirty="0">
                <a:solidFill>
                  <a:srgbClr val="00429A"/>
                </a:solidFill>
                <a:latin typeface="Times New Roman" charset="0"/>
              </a:rPr>
              <a:t>)</a:t>
            </a:r>
            <a:r>
              <a:rPr lang="en-US" sz="3400" dirty="0">
                <a:solidFill>
                  <a:srgbClr val="00429A"/>
                </a:solidFill>
                <a:latin typeface="Times New Roman" charset="0"/>
              </a:rPr>
              <a:t> </a:t>
            </a:r>
          </a:p>
          <a:p>
            <a:pPr marL="650229" lvl="1" algn="l" eaLnBrk="0" hangingPunct="0">
              <a:spcBef>
                <a:spcPct val="20000"/>
              </a:spcBef>
            </a:pPr>
            <a:r>
              <a:rPr lang="en-US" dirty="0">
                <a:solidFill>
                  <a:srgbClr val="00429A"/>
                </a:solidFill>
                <a:latin typeface="Times New Roman" charset="0"/>
              </a:rPr>
              <a:t>University of Oregon: Social Interaction Lab </a:t>
            </a:r>
            <a:r>
              <a:rPr lang="en-US" sz="2600" i="1" dirty="0">
                <a:solidFill>
                  <a:srgbClr val="00429A"/>
                </a:solidFill>
                <a:latin typeface="Times New Roman" charset="0"/>
              </a:rPr>
              <a:t>(Psychology)</a:t>
            </a:r>
            <a:endParaRPr lang="en-US" sz="3400" dirty="0">
              <a:solidFill>
                <a:srgbClr val="00429A"/>
              </a:solidFill>
              <a:latin typeface="Times New Roman" charset="0"/>
            </a:endParaRPr>
          </a:p>
        </p:txBody>
      </p:sp>
      <p:pic>
        <p:nvPicPr>
          <p:cNvPr id="477188" name="Picture 4" descr="Middle-cl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82" y="1887502"/>
            <a:ext cx="2702559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7189" name="Picture 5" descr="SONY-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/>
          <a:stretch>
            <a:fillRect/>
          </a:stretch>
        </p:blipFill>
        <p:spPr bwMode="auto">
          <a:xfrm>
            <a:off x="8703735" y="1887502"/>
            <a:ext cx="3081866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0" name="Text Box 6"/>
          <p:cNvSpPr txBox="1">
            <a:spLocks noChangeArrowheads="1"/>
          </p:cNvSpPr>
          <p:nvPr/>
        </p:nvSpPr>
        <p:spPr bwMode="auto">
          <a:xfrm>
            <a:off x="1819769" y="241499"/>
            <a:ext cx="5963061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Social Robot Technologies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211" name="Group 3"/>
          <p:cNvGrpSpPr>
            <a:grpSpLocks noChangeAspect="1"/>
          </p:cNvGrpSpPr>
          <p:nvPr/>
        </p:nvGrpSpPr>
        <p:grpSpPr bwMode="auto">
          <a:xfrm>
            <a:off x="1887503" y="2201335"/>
            <a:ext cx="9207218" cy="5854417"/>
            <a:chOff x="1872" y="1584"/>
            <a:chExt cx="8634" cy="4752"/>
          </a:xfrm>
        </p:grpSpPr>
        <p:pic>
          <p:nvPicPr>
            <p:cNvPr id="478212" name="Picture 4" descr="sr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584"/>
              <a:ext cx="8634" cy="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8213" name="Text Box 5"/>
            <p:cNvSpPr txBox="1">
              <a:spLocks noChangeAspect="1" noChangeArrowheads="1"/>
            </p:cNvSpPr>
            <p:nvPr/>
          </p:nvSpPr>
          <p:spPr bwMode="auto">
            <a:xfrm>
              <a:off x="4752" y="5760"/>
              <a:ext cx="2304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3" tIns="45716" rIns="91433" bIns="45716"/>
            <a:lstStyle/>
            <a:p>
              <a:pPr eaLnBrk="0" hangingPunct="0">
                <a:spcBef>
                  <a:spcPts val="853"/>
                </a:spcBef>
                <a:spcAft>
                  <a:spcPts val="1707"/>
                </a:spcAft>
              </a:pPr>
              <a:endParaRPr lang="en-US" sz="1300">
                <a:latin typeface="Arial Narrow" charset="0"/>
              </a:endParaRPr>
            </a:p>
          </p:txBody>
        </p:sp>
      </p:grpSp>
      <p:sp>
        <p:nvSpPr>
          <p:cNvPr id="478214" name="Text Box 6"/>
          <p:cNvSpPr txBox="1">
            <a:spLocks noChangeArrowheads="1"/>
          </p:cNvSpPr>
          <p:nvPr/>
        </p:nvSpPr>
        <p:spPr bwMode="auto">
          <a:xfrm>
            <a:off x="1928143" y="203201"/>
            <a:ext cx="6516097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The Social Robot Architecture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2492586" y="2167467"/>
            <a:ext cx="9970347" cy="6719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8682" tIns="63211" rIns="128682" bIns="63211"/>
          <a:lstStyle/>
          <a:p>
            <a:pPr marL="487672" indent="-487672" algn="l" eaLnBrk="0" hangingPunct="0">
              <a:spcBef>
                <a:spcPct val="20000"/>
              </a:spcBef>
              <a:buFontTx/>
              <a:buChar char="•"/>
            </a:pPr>
            <a:endParaRPr lang="en-US"/>
          </a:p>
          <a:p>
            <a:pPr marL="1056623" lvl="1" indent="-406394" algn="l" eaLnBrk="0" hangingPunct="0">
              <a:spcBef>
                <a:spcPct val="20000"/>
              </a:spcBef>
              <a:buFontTx/>
              <a:buChar char="–"/>
            </a:pPr>
            <a:endParaRPr lang="en-US" sz="3400">
              <a:latin typeface="Times New Roman" charset="0"/>
            </a:endParaRPr>
          </a:p>
        </p:txBody>
      </p:sp>
      <p:pic>
        <p:nvPicPr>
          <p:cNvPr id="4792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733" y="1733974"/>
            <a:ext cx="2998329" cy="255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79237" name="Rectangle 5"/>
          <p:cNvSpPr>
            <a:spLocks noChangeArrowheads="1"/>
          </p:cNvSpPr>
          <p:nvPr/>
        </p:nvSpPr>
        <p:spPr bwMode="auto">
          <a:xfrm>
            <a:off x="1257583" y="2831253"/>
            <a:ext cx="9753600" cy="531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6" tIns="65017" rIns="130036" bIns="65017"/>
          <a:lstStyle/>
          <a:p>
            <a:pPr algn="l">
              <a:spcBef>
                <a:spcPct val="75000"/>
              </a:spcBef>
              <a:spcAft>
                <a:spcPct val="25000"/>
              </a:spcAft>
            </a:pPr>
            <a:r>
              <a:rPr lang="en-US" sz="3200" dirty="0">
                <a:solidFill>
                  <a:srgbClr val="00429A"/>
                </a:solidFill>
                <a:latin typeface="Calibri"/>
                <a:cs typeface="Calibri"/>
              </a:rPr>
              <a:t>3x Nomad Scout II</a:t>
            </a:r>
          </a:p>
          <a:p>
            <a:pPr marL="1056623" lvl="1" indent="-406394" algn="l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2300" dirty="0">
                <a:solidFill>
                  <a:srgbClr val="00429A"/>
                </a:solidFill>
                <a:latin typeface="Calibri"/>
                <a:cs typeface="Calibri"/>
              </a:rPr>
              <a:t>mobile autonomous robot</a:t>
            </a:r>
          </a:p>
          <a:p>
            <a:pPr marL="1056623" lvl="1" indent="-406394" algn="l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2300" dirty="0">
                <a:solidFill>
                  <a:srgbClr val="00429A"/>
                </a:solidFill>
                <a:latin typeface="Calibri"/>
                <a:cs typeface="Calibri"/>
              </a:rPr>
              <a:t>ultrasonic and tactile, </a:t>
            </a:r>
            <a:r>
              <a:rPr lang="en-US" sz="2300" dirty="0" err="1">
                <a:solidFill>
                  <a:srgbClr val="00429A"/>
                </a:solidFill>
                <a:latin typeface="Calibri"/>
                <a:cs typeface="Calibri"/>
              </a:rPr>
              <a:t>odometric</a:t>
            </a:r>
            <a:r>
              <a:rPr lang="en-US" sz="2300" dirty="0">
                <a:solidFill>
                  <a:srgbClr val="00429A"/>
                </a:solidFill>
                <a:latin typeface="Calibri"/>
                <a:cs typeface="Calibri"/>
              </a:rPr>
              <a:t> sensing modules (</a:t>
            </a:r>
            <a:r>
              <a:rPr lang="en-US" sz="2300" dirty="0" err="1">
                <a:solidFill>
                  <a:srgbClr val="00429A"/>
                </a:solidFill>
                <a:latin typeface="Calibri"/>
                <a:cs typeface="Calibri"/>
              </a:rPr>
              <a:t>colour</a:t>
            </a:r>
            <a:r>
              <a:rPr lang="en-US" sz="2300" dirty="0">
                <a:solidFill>
                  <a:srgbClr val="00429A"/>
                </a:solidFill>
                <a:latin typeface="Calibri"/>
                <a:cs typeface="Calibri"/>
              </a:rPr>
              <a:t> vision soon to be integrated)</a:t>
            </a:r>
          </a:p>
          <a:p>
            <a:pPr marL="1056623" lvl="1" indent="-406394" algn="l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2300" dirty="0">
                <a:solidFill>
                  <a:srgbClr val="00429A"/>
                </a:solidFill>
                <a:latin typeface="Calibri"/>
                <a:cs typeface="Calibri"/>
              </a:rPr>
              <a:t>Wireless </a:t>
            </a:r>
            <a:r>
              <a:rPr lang="en-US" sz="2300" dirty="0" err="1">
                <a:solidFill>
                  <a:srgbClr val="00429A"/>
                </a:solidFill>
                <a:latin typeface="Calibri"/>
                <a:cs typeface="Calibri"/>
              </a:rPr>
              <a:t>ethernet</a:t>
            </a:r>
            <a:r>
              <a:rPr lang="en-US" sz="2300" dirty="0">
                <a:solidFill>
                  <a:srgbClr val="00429A"/>
                </a:solidFill>
                <a:latin typeface="Calibri"/>
                <a:cs typeface="Calibri"/>
              </a:rPr>
              <a:t> communication: Mercury-RF1 - 2.4 GHz Wireless Serial Network Interface with TCP/IP</a:t>
            </a:r>
          </a:p>
          <a:p>
            <a:pPr marL="1056623" lvl="1" indent="-406394" algn="l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2300" dirty="0" smtClean="0">
                <a:solidFill>
                  <a:srgbClr val="00429A"/>
                </a:solidFill>
                <a:latin typeface="Calibri"/>
                <a:cs typeface="Calibri"/>
              </a:rPr>
              <a:t>Toshiba laptop</a:t>
            </a:r>
            <a:endParaRPr lang="en-US" sz="2300" dirty="0">
              <a:solidFill>
                <a:srgbClr val="00429A"/>
              </a:solidFill>
              <a:latin typeface="Calibri"/>
              <a:cs typeface="Calibri"/>
            </a:endParaRPr>
          </a:p>
          <a:p>
            <a:pPr algn="l">
              <a:spcBef>
                <a:spcPct val="75000"/>
              </a:spcBef>
              <a:spcAft>
                <a:spcPct val="25000"/>
              </a:spcAft>
            </a:pPr>
            <a:r>
              <a:rPr lang="en-US" sz="3200" dirty="0" err="1">
                <a:solidFill>
                  <a:srgbClr val="00429A"/>
                </a:solidFill>
                <a:latin typeface="Calibri"/>
                <a:cs typeface="Calibri"/>
              </a:rPr>
              <a:t>Proxim</a:t>
            </a:r>
            <a:r>
              <a:rPr lang="en-US" sz="3200" dirty="0">
                <a:solidFill>
                  <a:srgbClr val="00429A"/>
                </a:solidFill>
                <a:latin typeface="Calibri"/>
                <a:cs typeface="Calibri"/>
              </a:rPr>
              <a:t> </a:t>
            </a:r>
            <a:r>
              <a:rPr lang="en-US" sz="3200" dirty="0" err="1">
                <a:solidFill>
                  <a:srgbClr val="00429A"/>
                </a:solidFill>
                <a:latin typeface="Calibri"/>
                <a:cs typeface="Calibri"/>
              </a:rPr>
              <a:t>RangeLAN</a:t>
            </a:r>
            <a:r>
              <a:rPr lang="en-US" sz="3200" dirty="0">
                <a:solidFill>
                  <a:srgbClr val="00429A"/>
                </a:solidFill>
                <a:latin typeface="Calibri"/>
                <a:cs typeface="Calibri"/>
              </a:rPr>
              <a:t> wireless </a:t>
            </a:r>
            <a:r>
              <a:rPr lang="en-US" sz="3200" dirty="0" err="1">
                <a:solidFill>
                  <a:srgbClr val="00429A"/>
                </a:solidFill>
                <a:latin typeface="Calibri"/>
                <a:cs typeface="Calibri"/>
              </a:rPr>
              <a:t>ethernet</a:t>
            </a:r>
            <a:endParaRPr lang="en-US" sz="3200" dirty="0">
              <a:solidFill>
                <a:srgbClr val="00429A"/>
              </a:solidFill>
              <a:latin typeface="Calibri"/>
              <a:cs typeface="Calibri"/>
            </a:endParaRPr>
          </a:p>
        </p:txBody>
      </p:sp>
      <p:pic>
        <p:nvPicPr>
          <p:cNvPr id="4792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7" y="1733973"/>
            <a:ext cx="751841" cy="64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7923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34" y="1733974"/>
            <a:ext cx="1503680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1677864" y="169491"/>
            <a:ext cx="4250903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Times New Roman" charset="0"/>
              </a:rPr>
              <a:t>The Physical Layer</a:t>
            </a:r>
            <a:endParaRPr lang="en-GB" sz="4000" dirty="0">
              <a:solidFill>
                <a:srgbClr val="00429A"/>
              </a:solidFill>
              <a:latin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ChangeArrowheads="1"/>
          </p:cNvSpPr>
          <p:nvPr/>
        </p:nvSpPr>
        <p:spPr bwMode="auto">
          <a:xfrm>
            <a:off x="2275841" y="2739945"/>
            <a:ext cx="8421511" cy="5809263"/>
          </a:xfrm>
          <a:prstGeom prst="rect">
            <a:avLst/>
          </a:prstGeom>
          <a:noFill/>
          <a:ln>
            <a:noFill/>
          </a:ln>
        </p:spPr>
        <p:txBody>
          <a:bodyPr lIns="130036" tIns="65017" rIns="130036" bIns="65017"/>
          <a:lstStyle/>
          <a:p>
            <a:pPr algn="l">
              <a:spcBef>
                <a:spcPct val="75000"/>
              </a:spcBef>
              <a:spcAft>
                <a:spcPct val="25000"/>
              </a:spcAft>
            </a:pPr>
            <a:r>
              <a:rPr lang="en-US" sz="3200" dirty="0">
                <a:solidFill>
                  <a:srgbClr val="00429A"/>
                </a:solidFill>
              </a:rPr>
              <a:t>Real-World is unstructured</a:t>
            </a:r>
          </a:p>
          <a:p>
            <a:pPr algn="l">
              <a:spcBef>
                <a:spcPct val="75000"/>
              </a:spcBef>
              <a:spcAft>
                <a:spcPct val="25000"/>
              </a:spcAft>
            </a:pPr>
            <a:r>
              <a:rPr lang="en-US" sz="3200" dirty="0">
                <a:solidFill>
                  <a:srgbClr val="00429A"/>
                </a:solidFill>
              </a:rPr>
              <a:t>Fast reflex reactions to unforeseen events</a:t>
            </a:r>
          </a:p>
          <a:p>
            <a:pPr algn="l">
              <a:spcBef>
                <a:spcPct val="75000"/>
              </a:spcBef>
              <a:spcAft>
                <a:spcPct val="25000"/>
              </a:spcAft>
            </a:pPr>
            <a:r>
              <a:rPr lang="en-US" sz="3200" dirty="0">
                <a:solidFill>
                  <a:srgbClr val="00429A"/>
                </a:solidFill>
              </a:rPr>
              <a:t>Survival </a:t>
            </a:r>
            <a:r>
              <a:rPr lang="en-US" sz="3200" dirty="0" err="1">
                <a:solidFill>
                  <a:srgbClr val="00429A"/>
                </a:solidFill>
              </a:rPr>
              <a:t>behaviours</a:t>
            </a:r>
            <a:r>
              <a:rPr lang="en-US" sz="3200" dirty="0">
                <a:solidFill>
                  <a:srgbClr val="00429A"/>
                </a:solidFill>
              </a:rPr>
              <a:t>:</a:t>
            </a:r>
            <a:r>
              <a:rPr lang="en-US" sz="3200" i="1" dirty="0">
                <a:solidFill>
                  <a:srgbClr val="00429A"/>
                </a:solidFill>
              </a:rPr>
              <a:t> </a:t>
            </a:r>
          </a:p>
          <a:p>
            <a:pPr marL="1056623" lvl="1" indent="-406394" algn="l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3200" i="1" dirty="0" err="1">
                <a:solidFill>
                  <a:srgbClr val="00429A"/>
                </a:solidFill>
                <a:latin typeface="Courier New" charset="0"/>
              </a:rPr>
              <a:t>avoid_obstacle</a:t>
            </a:r>
            <a:endParaRPr lang="en-US" sz="3200" i="1" dirty="0">
              <a:solidFill>
                <a:srgbClr val="00429A"/>
              </a:solidFill>
              <a:latin typeface="Courier New" charset="0"/>
            </a:endParaRPr>
          </a:p>
          <a:p>
            <a:pPr marL="1056623" lvl="1" indent="-406394" algn="l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3200" i="1" dirty="0">
                <a:solidFill>
                  <a:srgbClr val="00429A"/>
                </a:solidFill>
                <a:latin typeface="Courier New" charset="0"/>
              </a:rPr>
              <a:t>stop</a:t>
            </a:r>
          </a:p>
          <a:p>
            <a:pPr marL="1056623" lvl="1" indent="-406394" algn="l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3200" i="1" dirty="0" err="1">
                <a:solidFill>
                  <a:srgbClr val="00429A"/>
                </a:solidFill>
                <a:latin typeface="Courier New" charset="0"/>
              </a:rPr>
              <a:t>escape_corner</a:t>
            </a:r>
            <a:endParaRPr lang="en-US" sz="3200" i="1" dirty="0">
              <a:solidFill>
                <a:srgbClr val="00429A"/>
              </a:solidFill>
              <a:latin typeface="Courier New" charset="0"/>
            </a:endParaRPr>
          </a:p>
          <a:p>
            <a:pPr marL="1056623" lvl="1" indent="-406394" algn="l">
              <a:spcBef>
                <a:spcPct val="20000"/>
              </a:spcBef>
              <a:spcAft>
                <a:spcPct val="25000"/>
              </a:spcAft>
              <a:buFont typeface="Wingdings" charset="0"/>
              <a:buChar char="§"/>
            </a:pPr>
            <a:r>
              <a:rPr lang="en-US" sz="3200" i="1" dirty="0">
                <a:solidFill>
                  <a:srgbClr val="00429A"/>
                </a:solidFill>
                <a:latin typeface="Courier New" charset="0"/>
              </a:rPr>
              <a:t>retreat</a:t>
            </a:r>
            <a:endParaRPr lang="en-US" sz="3200" i="1" dirty="0">
              <a:solidFill>
                <a:srgbClr val="00429A"/>
              </a:solidFill>
            </a:endParaRPr>
          </a:p>
        </p:txBody>
      </p:sp>
      <p:sp>
        <p:nvSpPr>
          <p:cNvPr id="480259" name="Text Box 3"/>
          <p:cNvSpPr txBox="1">
            <a:spLocks noChangeArrowheads="1"/>
          </p:cNvSpPr>
          <p:nvPr/>
        </p:nvSpPr>
        <p:spPr bwMode="auto">
          <a:xfrm>
            <a:off x="1677864" y="203201"/>
            <a:ext cx="4306958" cy="7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l" eaLnBrk="0" hangingPunct="0"/>
            <a:r>
              <a:rPr lang="en-IE" sz="4000" dirty="0">
                <a:solidFill>
                  <a:srgbClr val="00429A"/>
                </a:solidFill>
                <a:latin typeface="+mn-lt"/>
              </a:rPr>
              <a:t>The Reactive Layer</a:t>
            </a:r>
            <a:endParaRPr lang="en-GB" sz="4000" dirty="0">
              <a:solidFill>
                <a:srgbClr val="00429A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Custom 4">
      <a:dk1>
        <a:srgbClr val="00429A"/>
      </a:dk1>
      <a:lt1>
        <a:srgbClr val="009ADE"/>
      </a:lt1>
      <a:dk2>
        <a:srgbClr val="00974A"/>
      </a:dk2>
      <a:lt2>
        <a:srgbClr val="D6D6D6"/>
      </a:lt2>
      <a:accent1>
        <a:srgbClr val="FED100"/>
      </a:accent1>
      <a:accent2>
        <a:srgbClr val="009ADE"/>
      </a:accent2>
      <a:accent3>
        <a:srgbClr val="72BE44"/>
      </a:accent3>
      <a:accent4>
        <a:srgbClr val="00974A"/>
      </a:accent4>
      <a:accent5>
        <a:srgbClr val="FFFFFF"/>
      </a:accent5>
      <a:accent6>
        <a:srgbClr val="FED100"/>
      </a:accent6>
      <a:hlink>
        <a:srgbClr val="009ADE"/>
      </a:hlink>
      <a:folHlink>
        <a:srgbClr val="72BE44"/>
      </a:folHlink>
    </a:clrScheme>
    <a:fontScheme name="Title &amp; Subtitle">
      <a:majorFont>
        <a:latin typeface="Corbel Bold"/>
        <a:ea typeface="ヒラギノ角ゴ ProN W6"/>
        <a:cs typeface="ヒラギノ角ゴ ProN W6"/>
      </a:majorFont>
      <a:minorFont>
        <a:latin typeface="Corbe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8C161A"/>
            </a:solidFill>
            <a:effectLst/>
            <a:latin typeface="Corbel" charset="0"/>
            <a:ea typeface="ヒラギノ角ゴ ProN W3" charset="0"/>
            <a:cs typeface="ヒラギノ角ゴ ProN W3" charset="0"/>
            <a:sym typeface="Corbe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8C161A"/>
            </a:solidFill>
            <a:effectLst/>
            <a:latin typeface="Corbel" charset="0"/>
            <a:ea typeface="ヒラギノ角ゴ ProN W3" charset="0"/>
            <a:cs typeface="ヒラギノ角ゴ ProN W3" charset="0"/>
            <a:sym typeface="Corbel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Custom 5">
      <a:dk1>
        <a:srgbClr val="00429A"/>
      </a:dk1>
      <a:lt1>
        <a:srgbClr val="009ADE"/>
      </a:lt1>
      <a:dk2>
        <a:srgbClr val="00974A"/>
      </a:dk2>
      <a:lt2>
        <a:srgbClr val="000000"/>
      </a:lt2>
      <a:accent1>
        <a:srgbClr val="FFFFFF"/>
      </a:accent1>
      <a:accent2>
        <a:srgbClr val="009ADE"/>
      </a:accent2>
      <a:accent3>
        <a:srgbClr val="72BE44"/>
      </a:accent3>
      <a:accent4>
        <a:srgbClr val="00974A"/>
      </a:accent4>
      <a:accent5>
        <a:srgbClr val="009ADE"/>
      </a:accent5>
      <a:accent6>
        <a:srgbClr val="FED100"/>
      </a:accent6>
      <a:hlink>
        <a:srgbClr val="009ADE"/>
      </a:hlink>
      <a:folHlink>
        <a:srgbClr val="72BE44"/>
      </a:folHlink>
    </a:clrScheme>
    <a:fontScheme name="Title &amp; Bullets">
      <a:majorFont>
        <a:latin typeface="Corbel Bold"/>
        <a:ea typeface="ヒラギノ角ゴ ProN W6"/>
        <a:cs typeface="ヒラギノ角ゴ ProN W6"/>
      </a:majorFont>
      <a:minorFont>
        <a:latin typeface="Corbe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8C161A"/>
            </a:solidFill>
            <a:effectLst/>
            <a:latin typeface="Corbel" charset="0"/>
            <a:ea typeface="ヒラギノ角ゴ ProN W3" charset="0"/>
            <a:cs typeface="ヒラギノ角ゴ ProN W3" charset="0"/>
            <a:sym typeface="Corbe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8C161A"/>
            </a:solidFill>
            <a:effectLst/>
            <a:latin typeface="Corbel" charset="0"/>
            <a:ea typeface="ヒラギノ角ゴ ProN W3" charset="0"/>
            <a:cs typeface="ヒラギノ角ゴ ProN W3" charset="0"/>
            <a:sym typeface="Corbel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25110</TotalTime>
  <Pages>0</Pages>
  <Words>977</Words>
  <Characters>0</Characters>
  <Application>Microsoft Macintosh PowerPoint</Application>
  <PresentationFormat>Custom</PresentationFormat>
  <Lines>0</Lines>
  <Paragraphs>156</Paragraphs>
  <Slides>34</Slides>
  <Notes>2</Notes>
  <HiddenSlides>0</HiddenSlides>
  <MMClips>7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Title &amp; Subtitle</vt:lpstr>
      <vt:lpstr>Title &amp; Bullets</vt:lpstr>
      <vt:lpstr>Microsoft ClipArt Gallery</vt:lpstr>
      <vt:lpstr>Microsoft Photo Editor 3.0 Photo</vt:lpstr>
      <vt:lpstr>CorelDRAW 7.0 Graphic</vt:lpstr>
      <vt:lpstr>COMP 41400  Multi-Agent Systems (MAS)   Lectures 13 &amp; 14 Social Robotics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Reactivity &amp; Deliberation</vt:lpstr>
      <vt:lpstr>Reactivity &amp; Deliberation</vt:lpstr>
      <vt:lpstr>Real-Time Sensing</vt:lpstr>
      <vt:lpstr>RUBICON (Robotic UBIquitous COgnitive Network)  </vt:lpstr>
      <vt:lpstr>RUBICON Real Time Sensing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Vision Image Processing II</vt:lpstr>
      <vt:lpstr>PowerPoint Presentation</vt:lpstr>
      <vt:lpstr>PowerPoint Presentation</vt:lpstr>
      <vt:lpstr>PowerPoint Presentation</vt:lpstr>
      <vt:lpstr>Mixed Reality Agents (MiRA) </vt:lpstr>
      <vt:lpstr>PowerPoint Presentation</vt:lpstr>
      <vt:lpstr>PowerPoint Presentation</vt:lpstr>
      <vt:lpstr>Things to Do!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A</dc:title>
  <dc:subject/>
  <dc:creator/>
  <cp:keywords/>
  <dc:description/>
  <cp:lastModifiedBy>Gregory O'Hare</cp:lastModifiedBy>
  <cp:revision>351</cp:revision>
  <cp:lastPrinted>2014-09-22T08:07:46Z</cp:lastPrinted>
  <dcterms:modified xsi:type="dcterms:W3CDTF">2017-11-14T14:00:49Z</dcterms:modified>
</cp:coreProperties>
</file>